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68" r:id="rId5"/>
    <p:sldId id="262" r:id="rId6"/>
    <p:sldId id="264" r:id="rId7"/>
    <p:sldId id="261" r:id="rId8"/>
    <p:sldId id="259" r:id="rId9"/>
    <p:sldId id="265" r:id="rId10"/>
    <p:sldId id="267" r:id="rId11"/>
    <p:sldId id="270" r:id="rId12"/>
    <p:sldId id="260" r:id="rId13"/>
    <p:sldId id="269"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08" autoAdjust="0"/>
    <p:restoredTop sz="94607" autoAdjust="0"/>
  </p:normalViewPr>
  <p:slideViewPr>
    <p:cSldViewPr>
      <p:cViewPr varScale="1">
        <p:scale>
          <a:sx n="124" d="100"/>
          <a:sy n="124" d="100"/>
        </p:scale>
        <p:origin x="175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ECBFE7-4BF1-4F70-9873-3EC0A441C271}" type="datetimeFigureOut">
              <a:rPr lang="en-US" smtClean="0"/>
              <a:t>8/28/18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279F72-CACC-4E3A-967E-0EA7B48D6950}" type="slidenum">
              <a:rPr lang="en-US" smtClean="0"/>
              <a:t>‹#›</a:t>
            </a:fld>
            <a:endParaRPr lang="en-US"/>
          </a:p>
        </p:txBody>
      </p:sp>
    </p:spTree>
    <p:extLst>
      <p:ext uri="{BB962C8B-B14F-4D97-AF65-F5344CB8AC3E}">
        <p14:creationId xmlns:p14="http://schemas.microsoft.com/office/powerpoint/2010/main" val="2472791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slide of</a:t>
            </a:r>
            <a:r>
              <a:rPr lang="en-US" baseline="0" dirty="0"/>
              <a:t> ABCTE </a:t>
            </a:r>
            <a:endParaRPr lang="en-US" dirty="0"/>
          </a:p>
        </p:txBody>
      </p:sp>
      <p:sp>
        <p:nvSpPr>
          <p:cNvPr id="4" name="Slide Number Placeholder 3"/>
          <p:cNvSpPr>
            <a:spLocks noGrp="1"/>
          </p:cNvSpPr>
          <p:nvPr>
            <p:ph type="sldNum" sz="quarter" idx="10"/>
          </p:nvPr>
        </p:nvSpPr>
        <p:spPr/>
        <p:txBody>
          <a:bodyPr/>
          <a:lstStyle/>
          <a:p>
            <a:fld id="{F3279F72-CACC-4E3A-967E-0EA7B48D6950}" type="slidenum">
              <a:rPr lang="en-US" smtClean="0"/>
              <a:t>1</a:t>
            </a:fld>
            <a:endParaRPr lang="en-US"/>
          </a:p>
        </p:txBody>
      </p:sp>
    </p:spTree>
    <p:extLst>
      <p:ext uri="{BB962C8B-B14F-4D97-AF65-F5344CB8AC3E}">
        <p14:creationId xmlns:p14="http://schemas.microsoft.com/office/powerpoint/2010/main" val="1517812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that it is the only</a:t>
            </a:r>
            <a:r>
              <a:rPr lang="en-US" baseline="0" dirty="0"/>
              <a:t> path to teacher certification that doesn’t require the </a:t>
            </a:r>
            <a:r>
              <a:rPr lang="en-US" baseline="0" dirty="0" err="1"/>
              <a:t>edTPA</a:t>
            </a:r>
            <a:r>
              <a:rPr lang="en-US" baseline="0" dirty="0"/>
              <a:t> for Completion. You should be familiar with what the </a:t>
            </a:r>
            <a:r>
              <a:rPr lang="en-US" baseline="0" dirty="0" err="1"/>
              <a:t>edTPA</a:t>
            </a:r>
            <a:r>
              <a:rPr lang="en-US" baseline="0"/>
              <a:t> is and what it involves. </a:t>
            </a:r>
            <a:endParaRPr lang="en-US"/>
          </a:p>
        </p:txBody>
      </p:sp>
      <p:sp>
        <p:nvSpPr>
          <p:cNvPr id="4" name="Slide Number Placeholder 3"/>
          <p:cNvSpPr>
            <a:spLocks noGrp="1"/>
          </p:cNvSpPr>
          <p:nvPr>
            <p:ph type="sldNum" sz="quarter" idx="10"/>
          </p:nvPr>
        </p:nvSpPr>
        <p:spPr/>
        <p:txBody>
          <a:bodyPr/>
          <a:lstStyle/>
          <a:p>
            <a:fld id="{F3279F72-CACC-4E3A-967E-0EA7B48D6950}" type="slidenum">
              <a:rPr lang="en-US" smtClean="0"/>
              <a:t>4</a:t>
            </a:fld>
            <a:endParaRPr lang="en-US"/>
          </a:p>
        </p:txBody>
      </p:sp>
    </p:spTree>
    <p:extLst>
      <p:ext uri="{BB962C8B-B14F-4D97-AF65-F5344CB8AC3E}">
        <p14:creationId xmlns:p14="http://schemas.microsoft.com/office/powerpoint/2010/main" val="427586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Studying 5-8 hours per week</a:t>
            </a:r>
          </a:p>
        </p:txBody>
      </p:sp>
      <p:sp>
        <p:nvSpPr>
          <p:cNvPr id="4" name="Slide Number Placeholder 3"/>
          <p:cNvSpPr>
            <a:spLocks noGrp="1"/>
          </p:cNvSpPr>
          <p:nvPr>
            <p:ph type="sldNum" sz="quarter" idx="10"/>
          </p:nvPr>
        </p:nvSpPr>
        <p:spPr/>
        <p:txBody>
          <a:bodyPr/>
          <a:lstStyle/>
          <a:p>
            <a:fld id="{F3279F72-CACC-4E3A-967E-0EA7B48D6950}" type="slidenum">
              <a:rPr lang="en-US" smtClean="0"/>
              <a:t>5</a:t>
            </a:fld>
            <a:endParaRPr lang="en-US"/>
          </a:p>
        </p:txBody>
      </p:sp>
    </p:spTree>
    <p:extLst>
      <p:ext uri="{BB962C8B-B14F-4D97-AF65-F5344CB8AC3E}">
        <p14:creationId xmlns:p14="http://schemas.microsoft.com/office/powerpoint/2010/main" val="5625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here that the American Board teacher certification lasts</a:t>
            </a:r>
            <a:r>
              <a:rPr lang="en-US" baseline="0" dirty="0"/>
              <a:t> for life, and that we have reciprocity with all other states that currently accept our certification. </a:t>
            </a:r>
            <a:endParaRPr lang="en-US" dirty="0"/>
          </a:p>
        </p:txBody>
      </p:sp>
      <p:sp>
        <p:nvSpPr>
          <p:cNvPr id="4" name="Slide Number Placeholder 3"/>
          <p:cNvSpPr>
            <a:spLocks noGrp="1"/>
          </p:cNvSpPr>
          <p:nvPr>
            <p:ph type="sldNum" sz="quarter" idx="10"/>
          </p:nvPr>
        </p:nvSpPr>
        <p:spPr/>
        <p:txBody>
          <a:bodyPr/>
          <a:lstStyle/>
          <a:p>
            <a:fld id="{F3279F72-CACC-4E3A-967E-0EA7B48D6950}" type="slidenum">
              <a:rPr lang="en-US" smtClean="0"/>
              <a:t>6</a:t>
            </a:fld>
            <a:endParaRPr lang="en-US"/>
          </a:p>
        </p:txBody>
      </p:sp>
    </p:spTree>
    <p:extLst>
      <p:ext uri="{BB962C8B-B14F-4D97-AF65-F5344CB8AC3E}">
        <p14:creationId xmlns:p14="http://schemas.microsoft.com/office/powerpoint/2010/main" val="380409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279F72-CACC-4E3A-967E-0EA7B48D6950}" type="slidenum">
              <a:rPr lang="en-US" smtClean="0"/>
              <a:t>10</a:t>
            </a:fld>
            <a:endParaRPr lang="en-US"/>
          </a:p>
        </p:txBody>
      </p:sp>
    </p:spTree>
    <p:extLst>
      <p:ext uri="{BB962C8B-B14F-4D97-AF65-F5344CB8AC3E}">
        <p14:creationId xmlns:p14="http://schemas.microsoft.com/office/powerpoint/2010/main" val="1652178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CCF51C-8627-4ECC-B5F0-A5B0E150EBC4}"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3C591-FE55-461F-9513-4B22C1CC34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CCF51C-8627-4ECC-B5F0-A5B0E150EBC4}"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3C591-FE55-461F-9513-4B22C1CC34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0CCF51C-8627-4ECC-B5F0-A5B0E150EBC4}"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3C591-FE55-461F-9513-4B22C1CC34B9}"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CCF51C-8627-4ECC-B5F0-A5B0E150EBC4}"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3C591-FE55-461F-9513-4B22C1CC34B9}"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CCF51C-8627-4ECC-B5F0-A5B0E150EBC4}" type="datetimeFigureOut">
              <a:rPr lang="en-US" smtClean="0"/>
              <a:t>8/28/18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3C591-FE55-461F-9513-4B22C1CC34B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20CCF51C-8627-4ECC-B5F0-A5B0E150EBC4}"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3C591-FE55-461F-9513-4B22C1CC34B9}"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CCF51C-8627-4ECC-B5F0-A5B0E150EBC4}" type="datetimeFigureOut">
              <a:rPr lang="en-US" smtClean="0"/>
              <a:t>8/28/18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D3C591-FE55-461F-9513-4B22C1CC34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CCF51C-8627-4ECC-B5F0-A5B0E150EBC4}" type="datetimeFigureOut">
              <a:rPr lang="en-US" smtClean="0"/>
              <a:t>8/28/18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D3C591-FE55-461F-9513-4B22C1CC34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0CCF51C-8627-4ECC-B5F0-A5B0E150EBC4}" type="datetimeFigureOut">
              <a:rPr lang="en-US" smtClean="0"/>
              <a:t>8/28/18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D3C591-FE55-461F-9513-4B22C1CC34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0CCF51C-8627-4ECC-B5F0-A5B0E150EBC4}"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3C591-FE55-461F-9513-4B22C1CC34B9}"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CCF51C-8627-4ECC-B5F0-A5B0E150EBC4}" type="datetimeFigureOut">
              <a:rPr lang="en-US" smtClean="0"/>
              <a:t>8/28/18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3C591-FE55-461F-9513-4B22C1CC34B9}"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0CCF51C-8627-4ECC-B5F0-A5B0E150EBC4}" type="datetimeFigureOut">
              <a:rPr lang="en-US" smtClean="0"/>
              <a:t>8/28/18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3D3C591-FE55-461F-9513-4B22C1CC34B9}"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dpi.wi.gov/tepdl/licensing"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ww.americanboard.or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9779" y="2677592"/>
            <a:ext cx="7772400" cy="1780108"/>
          </a:xfrm>
        </p:spPr>
        <p:txBody>
          <a:bodyPr>
            <a:normAutofit fontScale="90000"/>
          </a:bodyPr>
          <a:lstStyle/>
          <a:p>
            <a:r>
              <a:rPr lang="en-US" sz="5400" dirty="0">
                <a:latin typeface="FullerSansDT ExtraLight" pitchFamily="34" charset="0"/>
                <a:cs typeface="Adobe Devanagari" pitchFamily="18" charset="0"/>
              </a:rPr>
              <a:t>Program</a:t>
            </a:r>
            <a:r>
              <a:rPr lang="en-US" sz="5400" dirty="0">
                <a:latin typeface="FullerSansDT ExtraBold" pitchFamily="34" charset="0"/>
                <a:cs typeface="Adobe Devanagari" pitchFamily="18" charset="0"/>
              </a:rPr>
              <a:t> Overview</a:t>
            </a:r>
            <a:br>
              <a:rPr lang="en-US" sz="5400" dirty="0">
                <a:latin typeface="FullerSansDT ExtraBold" pitchFamily="34" charset="0"/>
                <a:cs typeface="Adobe Devanagari" pitchFamily="18" charset="0"/>
              </a:rPr>
            </a:br>
            <a:r>
              <a:rPr lang="en-US" sz="5400" dirty="0">
                <a:latin typeface="FullerSansDT ExtraLight" panose="020B0204040502020203" pitchFamily="34" charset="77"/>
                <a:cs typeface="Adobe Devanagari" pitchFamily="18" charset="0"/>
              </a:rPr>
              <a:t>for </a:t>
            </a:r>
            <a:r>
              <a:rPr lang="en-US" sz="6700" b="1" dirty="0">
                <a:latin typeface="FullerSansDT ExtraLight" panose="020B0204040502020203" pitchFamily="34" charset="77"/>
                <a:cs typeface="Adobe Devanagari" pitchFamily="18" charset="0"/>
              </a:rPr>
              <a:t>Wisconsin</a:t>
            </a:r>
            <a:endParaRPr lang="en-US" sz="5400" b="1" dirty="0">
              <a:latin typeface="FullerSansDT ExtraLight" panose="020B0204040502020203" pitchFamily="34" charset="77"/>
              <a:cs typeface="Adobe Devanagari" pitchFamily="18" charset="0"/>
            </a:endParaRPr>
          </a:p>
        </p:txBody>
      </p:sp>
      <p:sp>
        <p:nvSpPr>
          <p:cNvPr id="3" name="Subtitle 2"/>
          <p:cNvSpPr>
            <a:spLocks noGrp="1"/>
          </p:cNvSpPr>
          <p:nvPr>
            <p:ph type="subTitle" idx="1"/>
          </p:nvPr>
        </p:nvSpPr>
        <p:spPr>
          <a:xfrm>
            <a:off x="838200" y="6321258"/>
            <a:ext cx="8686800" cy="1473200"/>
          </a:xfrm>
        </p:spPr>
        <p:txBody>
          <a:bodyPr>
            <a:normAutofit/>
          </a:bodyPr>
          <a:lstStyle/>
          <a:p>
            <a:pPr>
              <a:spcBef>
                <a:spcPts val="0"/>
              </a:spcBef>
            </a:pPr>
            <a:r>
              <a:rPr lang="en-US" sz="2400" dirty="0">
                <a:solidFill>
                  <a:schemeClr val="tx1"/>
                </a:solidFill>
                <a:latin typeface="Urbano Lt Cond" pitchFamily="34" charset="0"/>
              </a:rPr>
              <a:t>For more information, visit: </a:t>
            </a:r>
            <a:r>
              <a:rPr lang="en-US" sz="2400" dirty="0" err="1">
                <a:solidFill>
                  <a:srgbClr val="7E0000"/>
                </a:solidFill>
                <a:latin typeface="FullerSansDT ExtraBold" pitchFamily="34" charset="0"/>
              </a:rPr>
              <a:t>www.AmericanBoard.org</a:t>
            </a:r>
            <a:endParaRPr lang="en-US" sz="2400" dirty="0">
              <a:solidFill>
                <a:srgbClr val="7E0000"/>
              </a:solidFill>
              <a:latin typeface="FullerSansDT ExtraBold" pitchFamily="34" charset="0"/>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5562600"/>
            <a:ext cx="1143000" cy="1143000"/>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7199" y="381000"/>
            <a:ext cx="8177561" cy="1676400"/>
          </a:xfrm>
          <a:prstGeom prst="rect">
            <a:avLst/>
          </a:prstGeom>
        </p:spPr>
      </p:pic>
    </p:spTree>
    <p:extLst>
      <p:ext uri="{BB962C8B-B14F-4D97-AF65-F5344CB8AC3E}">
        <p14:creationId xmlns:p14="http://schemas.microsoft.com/office/powerpoint/2010/main" val="3583989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latin typeface="Urbano Lt Cond" pitchFamily="34" charset="0"/>
              </a:rPr>
              <a:t>Wisconsin DPI Requirements</a:t>
            </a:r>
          </a:p>
        </p:txBody>
      </p:sp>
      <p:sp>
        <p:nvSpPr>
          <p:cNvPr id="3" name="TextBox 2"/>
          <p:cNvSpPr txBox="1"/>
          <p:nvPr/>
        </p:nvSpPr>
        <p:spPr>
          <a:xfrm>
            <a:off x="228600" y="2590800"/>
            <a:ext cx="8610600" cy="3662541"/>
          </a:xfrm>
          <a:prstGeom prst="rect">
            <a:avLst/>
          </a:prstGeom>
          <a:noFill/>
        </p:spPr>
        <p:txBody>
          <a:bodyPr wrap="square" rtlCol="0">
            <a:spAutoFit/>
          </a:bodyPr>
          <a:lstStyle/>
          <a:p>
            <a:pPr fontAlgn="base"/>
            <a:r>
              <a:rPr lang="en-US" sz="2400" dirty="0"/>
              <a:t>To use a teaching certificate from American Board in the state of Wisconsin, candidates will need to complete the following steps:</a:t>
            </a:r>
          </a:p>
          <a:p>
            <a:pPr fontAlgn="base"/>
            <a:endParaRPr lang="en-US" sz="2400" dirty="0"/>
          </a:p>
          <a:p>
            <a:pPr marL="342900" indent="-342900" fontAlgn="base">
              <a:buFont typeface="Arial" charset="0"/>
              <a:buChar char="•"/>
            </a:pPr>
            <a:r>
              <a:rPr lang="en-US" sz="2000" dirty="0"/>
              <a:t>Pass American Board’s required pedagogy exam and subject area exam.</a:t>
            </a:r>
          </a:p>
          <a:p>
            <a:pPr marL="342900" indent="-342900" fontAlgn="base">
              <a:buFont typeface="Arial" charset="0"/>
              <a:buChar char="•"/>
            </a:pPr>
            <a:r>
              <a:rPr lang="en-US" sz="2000" dirty="0"/>
              <a:t>Submit your transcript(s) to American Board and pass a federal background check.</a:t>
            </a:r>
          </a:p>
          <a:p>
            <a:pPr marL="342900" indent="-342900" fontAlgn="base">
              <a:buFont typeface="Arial" charset="0"/>
              <a:buChar char="•"/>
            </a:pPr>
            <a:r>
              <a:rPr lang="en-US" sz="2000" dirty="0"/>
              <a:t>Receive a teaching certificate and Institutional Recommendation from American Board.</a:t>
            </a:r>
          </a:p>
          <a:p>
            <a:pPr marL="342900" indent="-342900" fontAlgn="base">
              <a:buFont typeface="Arial" charset="0"/>
              <a:buChar char="•"/>
            </a:pPr>
            <a:r>
              <a:rPr lang="en-US" sz="2000" dirty="0"/>
              <a:t>Apply to the </a:t>
            </a:r>
            <a:r>
              <a:rPr lang="en-US" sz="2000" dirty="0">
                <a:hlinkClick r:id="rId3"/>
              </a:rPr>
              <a:t>Wisconsin Department of Public Instruction</a:t>
            </a:r>
            <a:r>
              <a:rPr lang="en-US" sz="2000" dirty="0"/>
              <a:t> for a teaching license.</a:t>
            </a:r>
          </a:p>
          <a:p>
            <a:pPr marL="342900" indent="-342900" fontAlgn="base">
              <a:buFont typeface="Arial" charset="0"/>
              <a:buChar char="•"/>
            </a:pPr>
            <a:r>
              <a:rPr lang="en-US" sz="2000" dirty="0"/>
              <a:t>Begin teaching in a Wisconsin school.</a:t>
            </a:r>
          </a:p>
        </p:txBody>
      </p:sp>
    </p:spTree>
    <p:extLst>
      <p:ext uri="{BB962C8B-B14F-4D97-AF65-F5344CB8AC3E}">
        <p14:creationId xmlns:p14="http://schemas.microsoft.com/office/powerpoint/2010/main" val="1556689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43A09-3EA1-2344-8B85-64A8C05B6D65}"/>
              </a:ext>
            </a:extLst>
          </p:cNvPr>
          <p:cNvSpPr>
            <a:spLocks noGrp="1"/>
          </p:cNvSpPr>
          <p:nvPr>
            <p:ph type="title"/>
          </p:nvPr>
        </p:nvSpPr>
        <p:spPr/>
        <p:txBody>
          <a:bodyPr>
            <a:normAutofit/>
          </a:bodyPr>
          <a:lstStyle/>
          <a:p>
            <a:r>
              <a:rPr lang="en-US" sz="5400" dirty="0">
                <a:latin typeface="Urbano Lt Cond" panose="020B0406020202040204" pitchFamily="34" charset="77"/>
              </a:rPr>
              <a:t>How Much Does It Cost?</a:t>
            </a:r>
          </a:p>
        </p:txBody>
      </p:sp>
      <p:sp>
        <p:nvSpPr>
          <p:cNvPr id="3" name="Content Placeholder 2">
            <a:extLst>
              <a:ext uri="{FF2B5EF4-FFF2-40B4-BE49-F238E27FC236}">
                <a16:creationId xmlns:a16="http://schemas.microsoft.com/office/drawing/2014/main" id="{83F11382-5EA6-DE40-A712-E3001E6B9204}"/>
              </a:ext>
            </a:extLst>
          </p:cNvPr>
          <p:cNvSpPr>
            <a:spLocks noGrp="1"/>
          </p:cNvSpPr>
          <p:nvPr>
            <p:ph sz="quarter" idx="13"/>
          </p:nvPr>
        </p:nvSpPr>
        <p:spPr>
          <a:xfrm>
            <a:off x="533400" y="2680968"/>
            <a:ext cx="4343400" cy="4024632"/>
          </a:xfrm>
        </p:spPr>
        <p:txBody>
          <a:bodyPr/>
          <a:lstStyle/>
          <a:p>
            <a:pPr marL="0" indent="0">
              <a:buNone/>
            </a:pPr>
            <a:r>
              <a:rPr lang="en-US" sz="3200" b="1" dirty="0"/>
              <a:t>Installment Plan</a:t>
            </a:r>
          </a:p>
          <a:p>
            <a:pPr marL="0" indent="0">
              <a:buNone/>
            </a:pPr>
            <a:endParaRPr lang="en-US" dirty="0"/>
          </a:p>
          <a:p>
            <a:pPr marL="0" indent="0">
              <a:buNone/>
            </a:pPr>
            <a:r>
              <a:rPr lang="en-US" sz="3200" dirty="0"/>
              <a:t>9 payments of </a:t>
            </a:r>
            <a:r>
              <a:rPr lang="en-US" sz="3200" b="1" dirty="0">
                <a:solidFill>
                  <a:srgbClr val="7E0000"/>
                </a:solidFill>
              </a:rPr>
              <a:t>$298</a:t>
            </a:r>
          </a:p>
          <a:p>
            <a:pPr marL="0" indent="0">
              <a:buNone/>
            </a:pPr>
            <a:r>
              <a:rPr lang="en-US" sz="3200" dirty="0"/>
              <a:t>= </a:t>
            </a:r>
            <a:r>
              <a:rPr lang="en-US" sz="3200"/>
              <a:t>$2,682</a:t>
            </a:r>
            <a:endParaRPr lang="en-US" sz="3200" dirty="0"/>
          </a:p>
          <a:p>
            <a:pPr marL="0" indent="0">
              <a:buNone/>
            </a:pPr>
            <a:endParaRPr lang="en-US" dirty="0"/>
          </a:p>
          <a:p>
            <a:pPr marL="0" indent="0">
              <a:buNone/>
            </a:pPr>
            <a:r>
              <a:rPr lang="en-US" sz="1800" dirty="0"/>
              <a:t>Payment due on the 15</a:t>
            </a:r>
            <a:r>
              <a:rPr lang="en-US" sz="1800" baseline="30000" dirty="0"/>
              <a:t>th</a:t>
            </a:r>
            <a:r>
              <a:rPr lang="en-US" sz="1800" dirty="0"/>
              <a:t> </a:t>
            </a:r>
          </a:p>
          <a:p>
            <a:pPr marL="0" indent="0">
              <a:buNone/>
            </a:pPr>
            <a:r>
              <a:rPr lang="en-US" sz="1800" dirty="0"/>
              <a:t>of each month.</a:t>
            </a:r>
          </a:p>
          <a:p>
            <a:pPr marL="0" indent="0">
              <a:buNone/>
            </a:pPr>
            <a:endParaRPr lang="en-US" sz="1800" dirty="0"/>
          </a:p>
          <a:p>
            <a:pPr marL="0" indent="0">
              <a:buNone/>
            </a:pPr>
            <a:r>
              <a:rPr lang="en-US" sz="1800" dirty="0"/>
              <a:t>Enroll via application. Cannot enroll online. </a:t>
            </a:r>
          </a:p>
        </p:txBody>
      </p:sp>
      <p:sp>
        <p:nvSpPr>
          <p:cNvPr id="4" name="Content Placeholder 3">
            <a:extLst>
              <a:ext uri="{FF2B5EF4-FFF2-40B4-BE49-F238E27FC236}">
                <a16:creationId xmlns:a16="http://schemas.microsoft.com/office/drawing/2014/main" id="{1D7C0CD3-9DD1-484C-8228-84F00F892DCD}"/>
              </a:ext>
            </a:extLst>
          </p:cNvPr>
          <p:cNvSpPr>
            <a:spLocks noGrp="1"/>
          </p:cNvSpPr>
          <p:nvPr>
            <p:ph sz="quarter" idx="14"/>
          </p:nvPr>
        </p:nvSpPr>
        <p:spPr>
          <a:xfrm>
            <a:off x="4953000" y="2679192"/>
            <a:ext cx="3822192" cy="3447288"/>
          </a:xfrm>
        </p:spPr>
        <p:txBody>
          <a:bodyPr/>
          <a:lstStyle/>
          <a:p>
            <a:pPr marL="0" indent="0">
              <a:buNone/>
            </a:pPr>
            <a:r>
              <a:rPr lang="en-US" sz="3200" b="1" dirty="0"/>
              <a:t>One Time Payment</a:t>
            </a:r>
          </a:p>
          <a:p>
            <a:pPr marL="0" indent="0">
              <a:buNone/>
            </a:pPr>
            <a:endParaRPr lang="en-US" dirty="0"/>
          </a:p>
          <a:p>
            <a:pPr marL="0" indent="0" algn="ctr">
              <a:buNone/>
            </a:pPr>
            <a:r>
              <a:rPr lang="en-US" sz="3200" b="1" dirty="0">
                <a:solidFill>
                  <a:srgbClr val="7E0000"/>
                </a:solidFill>
              </a:rPr>
              <a:t>$1,900 -$2,200*</a:t>
            </a:r>
          </a:p>
          <a:p>
            <a:pPr marL="0" indent="0" algn="ctr">
              <a:buNone/>
            </a:pPr>
            <a:endParaRPr lang="en-US" dirty="0"/>
          </a:p>
          <a:p>
            <a:pPr marL="0" indent="0">
              <a:buNone/>
            </a:pPr>
            <a:r>
              <a:rPr lang="en-US" sz="1800" i="1" dirty="0"/>
              <a:t>*check website for current promotion</a:t>
            </a:r>
          </a:p>
          <a:p>
            <a:pPr marL="0" indent="0" algn="ctr">
              <a:buNone/>
            </a:pPr>
            <a:endParaRPr lang="en-US" sz="1800" i="1" dirty="0"/>
          </a:p>
          <a:p>
            <a:pPr marL="0" indent="0">
              <a:buNone/>
            </a:pPr>
            <a:r>
              <a:rPr lang="en-US" sz="1800" dirty="0"/>
              <a:t>Enroll online at any time!</a:t>
            </a:r>
          </a:p>
        </p:txBody>
      </p:sp>
    </p:spTree>
    <p:extLst>
      <p:ext uri="{BB962C8B-B14F-4D97-AF65-F5344CB8AC3E}">
        <p14:creationId xmlns:p14="http://schemas.microsoft.com/office/powerpoint/2010/main" val="2898697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a:latin typeface="Urbano Lt Cond" pitchFamily="34" charset="0"/>
              </a:rPr>
              <a:t>Why American </a:t>
            </a:r>
            <a:r>
              <a:rPr lang="en-US" sz="6600" dirty="0">
                <a:latin typeface="Urbano Lt Cond" pitchFamily="34" charset="0"/>
              </a:rPr>
              <a:t>Board?</a:t>
            </a:r>
          </a:p>
        </p:txBody>
      </p:sp>
      <p:sp>
        <p:nvSpPr>
          <p:cNvPr id="5" name="TextBox 4"/>
          <p:cNvSpPr txBox="1"/>
          <p:nvPr/>
        </p:nvSpPr>
        <p:spPr>
          <a:xfrm>
            <a:off x="457200" y="2514600"/>
            <a:ext cx="8229600" cy="4647426"/>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tx2">
                    <a:lumMod val="75000"/>
                  </a:schemeClr>
                </a:solidFill>
              </a:rPr>
              <a:t>Being a fully self-paced, self-study program allows students to finish or focus on study material at their own pace, as they are not at the mercy of their instructor or classmates speed, and not confined to attending classes.</a:t>
            </a:r>
          </a:p>
          <a:p>
            <a:endParaRPr lang="en-US" sz="2000" dirty="0">
              <a:solidFill>
                <a:schemeClr val="tx2">
                  <a:lumMod val="75000"/>
                </a:schemeClr>
              </a:solidFill>
            </a:endParaRPr>
          </a:p>
          <a:p>
            <a:pPr marL="285750" indent="-285750">
              <a:buFont typeface="Arial" panose="020B0604020202020204" pitchFamily="34" charset="0"/>
              <a:buChar char="•"/>
            </a:pPr>
            <a:r>
              <a:rPr lang="en-US" sz="2000" dirty="0">
                <a:solidFill>
                  <a:schemeClr val="tx2">
                    <a:lumMod val="75000"/>
                  </a:schemeClr>
                </a:solidFill>
              </a:rPr>
              <a:t>We are </a:t>
            </a:r>
            <a:r>
              <a:rPr lang="en-US" sz="2000" b="1" dirty="0">
                <a:solidFill>
                  <a:schemeClr val="tx2">
                    <a:lumMod val="75000"/>
                  </a:schemeClr>
                </a:solidFill>
              </a:rPr>
              <a:t>much</a:t>
            </a:r>
            <a:r>
              <a:rPr lang="en-US" sz="2000" dirty="0">
                <a:solidFill>
                  <a:schemeClr val="tx2">
                    <a:lumMod val="75000"/>
                  </a:schemeClr>
                </a:solidFill>
              </a:rPr>
              <a:t> more affordable than other alternative route to certification programs, as well as Master’s of Education programs.</a:t>
            </a:r>
          </a:p>
          <a:p>
            <a:endParaRPr lang="en-US" sz="2000" dirty="0">
              <a:solidFill>
                <a:schemeClr val="tx2">
                  <a:lumMod val="75000"/>
                </a:schemeClr>
              </a:solidFill>
            </a:endParaRPr>
          </a:p>
          <a:p>
            <a:pPr marL="285750" indent="-285750">
              <a:buFont typeface="Arial" panose="020B0604020202020204" pitchFamily="34" charset="0"/>
              <a:buChar char="•"/>
            </a:pPr>
            <a:r>
              <a:rPr lang="en-US" sz="2000" dirty="0">
                <a:solidFill>
                  <a:schemeClr val="tx2">
                    <a:lumMod val="75000"/>
                  </a:schemeClr>
                </a:solidFill>
              </a:rPr>
              <a:t>We are state approved, or state board of education approved in all states where we offer our program, and fulfill all annual reporting to stay in compliance with state requirements and regulations, ensuring there are no additional steps required to student and school to become certified.</a:t>
            </a:r>
          </a:p>
          <a:p>
            <a:pPr marL="285750" indent="-285750">
              <a:buFont typeface="Arial" panose="020B0604020202020204" pitchFamily="34" charset="0"/>
              <a:buChar char="•"/>
            </a:pPr>
            <a:endParaRPr lang="en-US" dirty="0">
              <a:solidFill>
                <a:schemeClr val="tx2">
                  <a:lumMod val="75000"/>
                </a:schemeClr>
              </a:solidFill>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3427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08E7-887D-744F-94BC-837FD368534D}"/>
              </a:ext>
            </a:extLst>
          </p:cNvPr>
          <p:cNvSpPr>
            <a:spLocks noGrp="1"/>
          </p:cNvSpPr>
          <p:nvPr>
            <p:ph type="title"/>
          </p:nvPr>
        </p:nvSpPr>
        <p:spPr/>
        <p:txBody>
          <a:bodyPr>
            <a:normAutofit/>
          </a:bodyPr>
          <a:lstStyle/>
          <a:p>
            <a:r>
              <a:rPr lang="en-US" sz="7200" dirty="0">
                <a:latin typeface="Urbano Lt Cond" panose="020B0406020202040204" pitchFamily="34" charset="77"/>
              </a:rPr>
              <a:t>Free Trial</a:t>
            </a:r>
          </a:p>
        </p:txBody>
      </p:sp>
      <p:sp>
        <p:nvSpPr>
          <p:cNvPr id="3" name="TextBox 2">
            <a:extLst>
              <a:ext uri="{FF2B5EF4-FFF2-40B4-BE49-F238E27FC236}">
                <a16:creationId xmlns:a16="http://schemas.microsoft.com/office/drawing/2014/main" id="{1DF8BA3F-28C5-6E4A-838E-67D47E9A6FED}"/>
              </a:ext>
            </a:extLst>
          </p:cNvPr>
          <p:cNvSpPr txBox="1"/>
          <p:nvPr/>
        </p:nvSpPr>
        <p:spPr>
          <a:xfrm>
            <a:off x="304800" y="2667000"/>
            <a:ext cx="4724400" cy="3662541"/>
          </a:xfrm>
          <a:prstGeom prst="rect">
            <a:avLst/>
          </a:prstGeom>
          <a:noFill/>
        </p:spPr>
        <p:txBody>
          <a:bodyPr wrap="square" rtlCol="0">
            <a:spAutoFit/>
          </a:bodyPr>
          <a:lstStyle/>
          <a:p>
            <a:pPr algn="ctr"/>
            <a:r>
              <a:rPr lang="en-US" sz="2800" b="1" dirty="0">
                <a:solidFill>
                  <a:srgbClr val="C00000"/>
                </a:solidFill>
                <a:latin typeface="FullerSansDT ExtraBold" panose="020B0204040502020203" pitchFamily="34" charset="77"/>
              </a:rPr>
              <a:t>7 Day Free Trial Available!</a:t>
            </a:r>
          </a:p>
          <a:p>
            <a:endParaRPr lang="en-US" dirty="0">
              <a:latin typeface="FullerSansDT ExtraLight" panose="020B0204040502020203" pitchFamily="34" charset="77"/>
            </a:endParaRPr>
          </a:p>
          <a:p>
            <a:pPr marL="285750" indent="-285750">
              <a:buFont typeface="Arial" panose="020B0604020202020204" pitchFamily="34" charset="0"/>
              <a:buChar char="•"/>
            </a:pPr>
            <a:r>
              <a:rPr lang="en-US" dirty="0">
                <a:latin typeface="FullerSansDT ExtraLight" panose="020B0204040502020203" pitchFamily="34" charset="77"/>
              </a:rPr>
              <a:t>No obligation. No credit card needed.</a:t>
            </a:r>
          </a:p>
          <a:p>
            <a:pPr marL="285750" indent="-285750">
              <a:buFont typeface="Arial" panose="020B0604020202020204" pitchFamily="34" charset="0"/>
              <a:buChar char="•"/>
            </a:pPr>
            <a:endParaRPr lang="en-US" dirty="0">
              <a:latin typeface="FullerSansDT ExtraLight" panose="020B0204040502020203" pitchFamily="34" charset="77"/>
            </a:endParaRPr>
          </a:p>
          <a:p>
            <a:pPr marL="285750" indent="-285750">
              <a:buFont typeface="Arial" panose="020B0604020202020204" pitchFamily="34" charset="0"/>
              <a:buChar char="•"/>
            </a:pPr>
            <a:r>
              <a:rPr lang="en-US" dirty="0">
                <a:latin typeface="FullerSansDT ExtraLight" panose="020B0204040502020203" pitchFamily="34" charset="77"/>
              </a:rPr>
              <a:t>7 days to look over the entire program.</a:t>
            </a:r>
          </a:p>
          <a:p>
            <a:pPr marL="285750" indent="-285750">
              <a:buFont typeface="Arial" panose="020B0604020202020204" pitchFamily="34" charset="0"/>
              <a:buChar char="•"/>
            </a:pPr>
            <a:endParaRPr lang="en-US" dirty="0">
              <a:latin typeface="FullerSansDT ExtraLight" panose="020B0204040502020203" pitchFamily="34" charset="77"/>
            </a:endParaRPr>
          </a:p>
          <a:p>
            <a:pPr marL="285750" indent="-285750">
              <a:buFont typeface="Arial" panose="020B0604020202020204" pitchFamily="34" charset="0"/>
              <a:buChar char="•"/>
            </a:pPr>
            <a:r>
              <a:rPr lang="en-US" dirty="0">
                <a:latin typeface="FullerSansDT ExtraLight" panose="020B0204040502020203" pitchFamily="34" charset="77"/>
              </a:rPr>
              <a:t>Try practice quizzes and practice exams.</a:t>
            </a:r>
          </a:p>
          <a:p>
            <a:pPr marL="285750" indent="-285750">
              <a:buFont typeface="Arial" panose="020B0604020202020204" pitchFamily="34" charset="0"/>
              <a:buChar char="•"/>
            </a:pPr>
            <a:endParaRPr lang="en-US" dirty="0">
              <a:latin typeface="FullerSansDT ExtraLight" panose="020B0204040502020203" pitchFamily="34" charset="77"/>
            </a:endParaRPr>
          </a:p>
          <a:p>
            <a:pPr marL="285750" indent="-285750">
              <a:buFont typeface="Arial" panose="020B0604020202020204" pitchFamily="34" charset="0"/>
              <a:buChar char="•"/>
            </a:pPr>
            <a:r>
              <a:rPr lang="en-US" dirty="0">
                <a:latin typeface="FullerSansDT ExtraLight" panose="020B0204040502020203" pitchFamily="34" charset="77"/>
              </a:rPr>
              <a:t>Visit our website (listed below) and click on Free Trial in the top right corner.</a:t>
            </a:r>
          </a:p>
          <a:p>
            <a:endParaRPr lang="en-US" dirty="0">
              <a:latin typeface="FullerSansDT ExtraLight" panose="020B0204040502020203" pitchFamily="34" charset="77"/>
            </a:endParaRPr>
          </a:p>
          <a:p>
            <a:pPr algn="ctr"/>
            <a:r>
              <a:rPr lang="en-US" sz="2400" b="1" dirty="0" err="1">
                <a:solidFill>
                  <a:srgbClr val="C00000"/>
                </a:solidFill>
                <a:latin typeface="FullerSansDT ExtraBold" panose="020B0204040502020203" pitchFamily="34" charset="77"/>
              </a:rPr>
              <a:t>www.americanboard.org</a:t>
            </a:r>
            <a:endParaRPr lang="en-US" sz="2400" b="1" dirty="0">
              <a:solidFill>
                <a:srgbClr val="C00000"/>
              </a:solidFill>
              <a:latin typeface="FullerSansDT ExtraBold" panose="020B0204040502020203" pitchFamily="34" charset="77"/>
            </a:endParaRPr>
          </a:p>
        </p:txBody>
      </p:sp>
      <p:pic>
        <p:nvPicPr>
          <p:cNvPr id="5" name="Picture 4">
            <a:extLst>
              <a:ext uri="{FF2B5EF4-FFF2-40B4-BE49-F238E27FC236}">
                <a16:creationId xmlns:a16="http://schemas.microsoft.com/office/drawing/2014/main" id="{6C01FFAC-735C-5F41-968E-A48780AAD61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57800" y="2819400"/>
            <a:ext cx="3532674" cy="3581400"/>
          </a:xfrm>
          <a:prstGeom prst="rect">
            <a:avLst/>
          </a:prstGeom>
        </p:spPr>
      </p:pic>
      <p:cxnSp>
        <p:nvCxnSpPr>
          <p:cNvPr id="7" name="Curved Connector 6">
            <a:extLst>
              <a:ext uri="{FF2B5EF4-FFF2-40B4-BE49-F238E27FC236}">
                <a16:creationId xmlns:a16="http://schemas.microsoft.com/office/drawing/2014/main" id="{70985D4A-5240-2245-8C63-60451C22A2BE}"/>
              </a:ext>
            </a:extLst>
          </p:cNvPr>
          <p:cNvCxnSpPr>
            <a:cxnSpLocks/>
          </p:cNvCxnSpPr>
          <p:nvPr/>
        </p:nvCxnSpPr>
        <p:spPr>
          <a:xfrm flipV="1">
            <a:off x="3886200" y="3048000"/>
            <a:ext cx="4267200" cy="2514600"/>
          </a:xfrm>
          <a:prstGeom prst="curvedConnector3">
            <a:avLst/>
          </a:prstGeom>
          <a:ln w="28575">
            <a:solidFill>
              <a:srgbClr val="C00000">
                <a:alpha val="97000"/>
              </a:srgb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426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latin typeface="Urbano Lt Cond" pitchFamily="34" charset="0"/>
              </a:rPr>
              <a:t>Contact Information</a:t>
            </a:r>
          </a:p>
        </p:txBody>
      </p:sp>
      <p:sp>
        <p:nvSpPr>
          <p:cNvPr id="3" name="TextBox 2"/>
          <p:cNvSpPr txBox="1"/>
          <p:nvPr/>
        </p:nvSpPr>
        <p:spPr>
          <a:xfrm>
            <a:off x="1600200" y="2438400"/>
            <a:ext cx="5943600" cy="3847207"/>
          </a:xfrm>
          <a:prstGeom prst="rect">
            <a:avLst/>
          </a:prstGeom>
          <a:noFill/>
        </p:spPr>
        <p:txBody>
          <a:bodyPr wrap="square" rtlCol="0">
            <a:spAutoFit/>
          </a:bodyPr>
          <a:lstStyle/>
          <a:p>
            <a:r>
              <a:rPr lang="en-US" sz="3200" b="1" dirty="0">
                <a:solidFill>
                  <a:schemeClr val="tx2">
                    <a:lumMod val="75000"/>
                  </a:schemeClr>
                </a:solidFill>
              </a:rPr>
              <a:t>PHONE: </a:t>
            </a:r>
            <a:r>
              <a:rPr lang="en-US" sz="2800" dirty="0">
                <a:solidFill>
                  <a:schemeClr val="tx2">
                    <a:lumMod val="75000"/>
                  </a:schemeClr>
                </a:solidFill>
              </a:rPr>
              <a:t>1-877-669-2228</a:t>
            </a:r>
          </a:p>
          <a:p>
            <a:endParaRPr lang="en-US" sz="2800" dirty="0">
              <a:solidFill>
                <a:schemeClr val="tx2">
                  <a:lumMod val="75000"/>
                </a:schemeClr>
              </a:solidFill>
            </a:endParaRPr>
          </a:p>
          <a:p>
            <a:r>
              <a:rPr lang="en-US" sz="3200" b="1" dirty="0">
                <a:solidFill>
                  <a:schemeClr val="tx2">
                    <a:lumMod val="75000"/>
                  </a:schemeClr>
                </a:solidFill>
              </a:rPr>
              <a:t>Email: </a:t>
            </a:r>
            <a:r>
              <a:rPr lang="en-US" sz="2800" dirty="0" err="1"/>
              <a:t>Info@AmericanBoard.org</a:t>
            </a:r>
            <a:endParaRPr lang="en-US" sz="2800" dirty="0">
              <a:solidFill>
                <a:schemeClr val="tx2">
                  <a:lumMod val="75000"/>
                </a:schemeClr>
              </a:solidFill>
            </a:endParaRPr>
          </a:p>
          <a:p>
            <a:endParaRPr lang="en-US" sz="2800" dirty="0">
              <a:solidFill>
                <a:schemeClr val="tx2">
                  <a:lumMod val="75000"/>
                </a:schemeClr>
              </a:solidFill>
            </a:endParaRPr>
          </a:p>
          <a:p>
            <a:r>
              <a:rPr lang="en-US" sz="3200" b="1" dirty="0">
                <a:solidFill>
                  <a:schemeClr val="tx2">
                    <a:lumMod val="75000"/>
                  </a:schemeClr>
                </a:solidFill>
              </a:rPr>
              <a:t>Hours: </a:t>
            </a:r>
            <a:r>
              <a:rPr lang="en-US" sz="2800" dirty="0">
                <a:solidFill>
                  <a:schemeClr val="tx2">
                    <a:lumMod val="75000"/>
                  </a:schemeClr>
                </a:solidFill>
              </a:rPr>
              <a:t>Monday- Friday from 9am- 6pm EST.</a:t>
            </a:r>
          </a:p>
          <a:p>
            <a:endParaRPr lang="en-US" sz="3200" dirty="0">
              <a:solidFill>
                <a:schemeClr val="tx2">
                  <a:lumMod val="75000"/>
                </a:schemeClr>
              </a:solidFill>
            </a:endParaRPr>
          </a:p>
          <a:p>
            <a:r>
              <a:rPr lang="en-US" sz="3200" b="1" dirty="0">
                <a:solidFill>
                  <a:schemeClr val="tx2">
                    <a:lumMod val="75000"/>
                  </a:schemeClr>
                </a:solidFill>
              </a:rPr>
              <a:t>Website: </a:t>
            </a:r>
            <a:r>
              <a:rPr lang="en-US" sz="2800" dirty="0">
                <a:hlinkClick r:id="rId2"/>
              </a:rPr>
              <a:t>www.AmericanBoard.org</a:t>
            </a:r>
            <a:r>
              <a:rPr lang="en-US" sz="2800" dirty="0"/>
              <a:t> </a:t>
            </a:r>
          </a:p>
        </p:txBody>
      </p:sp>
    </p:spTree>
    <p:extLst>
      <p:ext uri="{BB962C8B-B14F-4D97-AF65-F5344CB8AC3E}">
        <p14:creationId xmlns:p14="http://schemas.microsoft.com/office/powerpoint/2010/main" val="325247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We are a non-profit organization, founded in 2001 by a grant from the U.S. Department of Education.</a:t>
            </a:r>
          </a:p>
          <a:p>
            <a:endParaRPr lang="en-US" dirty="0"/>
          </a:p>
          <a:p>
            <a:r>
              <a:rPr lang="en-US" dirty="0"/>
              <a:t>We are an </a:t>
            </a:r>
            <a:r>
              <a:rPr lang="en-US" b="1" dirty="0"/>
              <a:t>alternative route to teacher certification</a:t>
            </a:r>
            <a:r>
              <a:rPr lang="en-US" dirty="0"/>
              <a:t> in over a dozen states.</a:t>
            </a:r>
          </a:p>
          <a:p>
            <a:endParaRPr lang="en-US" dirty="0"/>
          </a:p>
          <a:p>
            <a:r>
              <a:rPr lang="en-US" dirty="0"/>
              <a:t>We help career changers earn teacher certification without returning to school or taking out student loans. </a:t>
            </a:r>
          </a:p>
          <a:p>
            <a:endParaRPr lang="en-US" dirty="0"/>
          </a:p>
          <a:p>
            <a:r>
              <a:rPr lang="en-US" dirty="0"/>
              <a:t>We help communities deal with the teacher shortage by placing local, talented professionals in the classroom to share their experiences while educating the next generation of Americans. </a:t>
            </a:r>
          </a:p>
        </p:txBody>
      </p:sp>
      <p:sp>
        <p:nvSpPr>
          <p:cNvPr id="3" name="Title 2"/>
          <p:cNvSpPr>
            <a:spLocks noGrp="1"/>
          </p:cNvSpPr>
          <p:nvPr>
            <p:ph type="title"/>
          </p:nvPr>
        </p:nvSpPr>
        <p:spPr>
          <a:xfrm>
            <a:off x="152400" y="338328"/>
            <a:ext cx="8763000" cy="1252728"/>
          </a:xfrm>
        </p:spPr>
        <p:txBody>
          <a:bodyPr>
            <a:normAutofit/>
          </a:bodyPr>
          <a:lstStyle/>
          <a:p>
            <a:r>
              <a:rPr lang="en-US" sz="6000" dirty="0">
                <a:latin typeface="Urbano Lt Cond" pitchFamily="34" charset="0"/>
              </a:rPr>
              <a:t>American Board: A Summary</a:t>
            </a:r>
          </a:p>
        </p:txBody>
      </p:sp>
    </p:spTree>
    <p:extLst>
      <p:ext uri="{BB962C8B-B14F-4D97-AF65-F5344CB8AC3E}">
        <p14:creationId xmlns:p14="http://schemas.microsoft.com/office/powerpoint/2010/main" val="588804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7200" dirty="0">
                <a:latin typeface="Urbano Lt Cond" pitchFamily="34" charset="0"/>
              </a:rPr>
              <a:t>How It Works</a:t>
            </a:r>
          </a:p>
        </p:txBody>
      </p:sp>
      <p:sp>
        <p:nvSpPr>
          <p:cNvPr id="5" name="Content Placeholder 4"/>
          <p:cNvSpPr>
            <a:spLocks noGrp="1"/>
          </p:cNvSpPr>
          <p:nvPr>
            <p:ph sz="quarter" idx="13"/>
          </p:nvPr>
        </p:nvSpPr>
        <p:spPr/>
        <p:txBody>
          <a:bodyPr/>
          <a:lstStyle/>
          <a:p>
            <a:pPr marL="0" indent="0">
              <a:buNone/>
            </a:pPr>
            <a:r>
              <a:rPr lang="en-US" sz="3200" b="1" dirty="0"/>
              <a:t>All you need:</a:t>
            </a:r>
          </a:p>
          <a:p>
            <a:pPr lvl="1"/>
            <a:r>
              <a:rPr lang="en-US" dirty="0"/>
              <a:t>A Bachelor’s Degree in ANY field</a:t>
            </a:r>
          </a:p>
          <a:p>
            <a:pPr lvl="1"/>
            <a:r>
              <a:rPr lang="en-US" dirty="0"/>
              <a:t>Pass a standard Background Check</a:t>
            </a:r>
          </a:p>
          <a:p>
            <a:pPr marL="301943" lvl="1" indent="0">
              <a:buNone/>
            </a:pPr>
            <a:endParaRPr lang="en-US" dirty="0"/>
          </a:p>
          <a:p>
            <a:pPr lvl="1"/>
            <a:endParaRPr lang="en-US" dirty="0"/>
          </a:p>
          <a:p>
            <a:pPr marL="301943" lvl="1" indent="0">
              <a:buNone/>
            </a:pPr>
            <a:r>
              <a:rPr lang="en-US" dirty="0"/>
              <a:t>…that’s it!</a:t>
            </a:r>
          </a:p>
        </p:txBody>
      </p:sp>
      <p:sp>
        <p:nvSpPr>
          <p:cNvPr id="6" name="Content Placeholder 5"/>
          <p:cNvSpPr>
            <a:spLocks noGrp="1"/>
          </p:cNvSpPr>
          <p:nvPr>
            <p:ph sz="quarter" idx="14"/>
          </p:nvPr>
        </p:nvSpPr>
        <p:spPr>
          <a:xfrm>
            <a:off x="4645152" y="2679192"/>
            <a:ext cx="4117848" cy="3447288"/>
          </a:xfrm>
        </p:spPr>
        <p:txBody>
          <a:bodyPr/>
          <a:lstStyle/>
          <a:p>
            <a:pPr marL="0" indent="0">
              <a:buNone/>
            </a:pPr>
            <a:r>
              <a:rPr lang="en-US" sz="3200" b="1" dirty="0"/>
              <a:t>What you do:</a:t>
            </a:r>
          </a:p>
          <a:p>
            <a:pPr lvl="1"/>
            <a:r>
              <a:rPr lang="en-US" dirty="0"/>
              <a:t>Study online for two exams- a </a:t>
            </a:r>
            <a:r>
              <a:rPr lang="en-US" b="1" dirty="0"/>
              <a:t>subject area exam</a:t>
            </a:r>
            <a:r>
              <a:rPr lang="en-US" dirty="0"/>
              <a:t> and our </a:t>
            </a:r>
            <a:r>
              <a:rPr lang="en-US" b="1" dirty="0"/>
              <a:t>Professional Teacher Knowledge </a:t>
            </a:r>
            <a:r>
              <a:rPr lang="en-US" dirty="0"/>
              <a:t>exam (PTK)</a:t>
            </a:r>
          </a:p>
          <a:p>
            <a:pPr lvl="1"/>
            <a:r>
              <a:rPr lang="en-US" dirty="0"/>
              <a:t>Take and pass these two exams to earn our Teacher Certification</a:t>
            </a:r>
          </a:p>
        </p:txBody>
      </p:sp>
    </p:spTree>
    <p:extLst>
      <p:ext uri="{BB962C8B-B14F-4D97-AF65-F5344CB8AC3E}">
        <p14:creationId xmlns:p14="http://schemas.microsoft.com/office/powerpoint/2010/main" val="3675657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err="1">
                <a:latin typeface="Urbano Lt Cond" pitchFamily="34" charset="0"/>
              </a:rPr>
              <a:t>edTPA</a:t>
            </a:r>
            <a:r>
              <a:rPr lang="en-US" sz="6600" dirty="0">
                <a:latin typeface="Urbano Lt Cond" pitchFamily="34" charset="0"/>
              </a:rPr>
              <a:t> is not required</a:t>
            </a:r>
          </a:p>
        </p:txBody>
      </p:sp>
      <p:sp>
        <p:nvSpPr>
          <p:cNvPr id="6" name="Content Placeholder 5"/>
          <p:cNvSpPr>
            <a:spLocks noGrp="1"/>
          </p:cNvSpPr>
          <p:nvPr>
            <p:ph sz="quarter" idx="14"/>
          </p:nvPr>
        </p:nvSpPr>
        <p:spPr>
          <a:xfrm>
            <a:off x="5304034" y="3226403"/>
            <a:ext cx="3352800" cy="2819400"/>
          </a:xfrm>
        </p:spPr>
        <p:txBody>
          <a:bodyPr/>
          <a:lstStyle/>
          <a:p>
            <a:pPr marL="0" indent="0">
              <a:buNone/>
            </a:pPr>
            <a:r>
              <a:rPr lang="en-US" sz="3200" b="1" dirty="0"/>
              <a:t>Please Note:</a:t>
            </a:r>
            <a:endParaRPr lang="en-US" dirty="0"/>
          </a:p>
          <a:p>
            <a:pPr marL="0" indent="0">
              <a:buNone/>
            </a:pPr>
            <a:r>
              <a:rPr lang="en-US" sz="3200" dirty="0"/>
              <a:t>The </a:t>
            </a:r>
            <a:r>
              <a:rPr lang="en-US" sz="3200" dirty="0" err="1"/>
              <a:t>edTPA</a:t>
            </a:r>
            <a:r>
              <a:rPr lang="en-US" sz="3200" dirty="0"/>
              <a:t> is not required for our program.</a:t>
            </a:r>
          </a:p>
        </p:txBody>
      </p:sp>
      <p:pic>
        <p:nvPicPr>
          <p:cNvPr id="3" name="Content Placeholder 2"/>
          <p:cNvPicPr>
            <a:picLocks noGrp="1" noChangeAspect="1"/>
          </p:cNvPicPr>
          <p:nvPr>
            <p:ph sz="quarter" idx="13"/>
          </p:nvPr>
        </p:nvPicPr>
        <p:blipFill>
          <a:blip r:embed="rId3" cstate="email">
            <a:extLst>
              <a:ext uri="{28A0092B-C50C-407E-A947-70E740481C1C}">
                <a14:useLocalDpi xmlns:a14="http://schemas.microsoft.com/office/drawing/2010/main"/>
              </a:ext>
            </a:extLst>
          </a:blip>
          <a:stretch>
            <a:fillRect/>
          </a:stretch>
        </p:blipFill>
        <p:spPr>
          <a:xfrm>
            <a:off x="944753" y="2760059"/>
            <a:ext cx="3285744" cy="3285744"/>
          </a:xfrm>
        </p:spPr>
      </p:pic>
    </p:spTree>
    <p:extLst>
      <p:ext uri="{BB962C8B-B14F-4D97-AF65-F5344CB8AC3E}">
        <p14:creationId xmlns:p14="http://schemas.microsoft.com/office/powerpoint/2010/main" val="1681718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7200" dirty="0">
                <a:latin typeface="Urbano Lt Cond" pitchFamily="34" charset="0"/>
              </a:rPr>
              <a:t>How It Works</a:t>
            </a:r>
          </a:p>
        </p:txBody>
      </p:sp>
      <p:sp>
        <p:nvSpPr>
          <p:cNvPr id="6" name="Content Placeholder 5"/>
          <p:cNvSpPr>
            <a:spLocks noGrp="1"/>
          </p:cNvSpPr>
          <p:nvPr>
            <p:ph sz="quarter" idx="14"/>
          </p:nvPr>
        </p:nvSpPr>
        <p:spPr>
          <a:xfrm>
            <a:off x="381000" y="1981200"/>
            <a:ext cx="8153400" cy="4191000"/>
          </a:xfrm>
        </p:spPr>
        <p:txBody>
          <a:bodyPr>
            <a:noAutofit/>
          </a:bodyPr>
          <a:lstStyle/>
          <a:p>
            <a:pPr>
              <a:buFont typeface="Wingdings" panose="05000000000000000000" pitchFamily="2" charset="2"/>
              <a:buChar char="v"/>
            </a:pPr>
            <a:endParaRPr lang="en-US" sz="3600" b="1" dirty="0"/>
          </a:p>
          <a:p>
            <a:pPr lvl="1">
              <a:buFont typeface="Wingdings" panose="05000000000000000000" pitchFamily="2" charset="2"/>
              <a:buChar char="v"/>
            </a:pPr>
            <a:r>
              <a:rPr lang="en-US" sz="2400" dirty="0"/>
              <a:t>Candidates of the program have </a:t>
            </a:r>
            <a:r>
              <a:rPr lang="en-US" sz="3600" b="1" dirty="0"/>
              <a:t>12</a:t>
            </a:r>
            <a:r>
              <a:rPr lang="en-US" sz="2800" b="1" dirty="0"/>
              <a:t> MONTHS </a:t>
            </a:r>
            <a:r>
              <a:rPr lang="en-US" sz="2400" dirty="0"/>
              <a:t>from the date of enrollment to work with our fully self-paced, self study program </a:t>
            </a:r>
            <a:r>
              <a:rPr lang="en-US" sz="2400" i="1" dirty="0"/>
              <a:t>(average time to complete the program is 7-10 months).</a:t>
            </a:r>
          </a:p>
          <a:p>
            <a:pPr lvl="1">
              <a:buFont typeface="Wingdings" panose="05000000000000000000" pitchFamily="2" charset="2"/>
              <a:buChar char="v"/>
            </a:pPr>
            <a:endParaRPr lang="en-US" sz="2400" dirty="0"/>
          </a:p>
          <a:p>
            <a:pPr lvl="1">
              <a:buFont typeface="Wingdings" panose="05000000000000000000" pitchFamily="2" charset="2"/>
              <a:buChar char="v"/>
            </a:pPr>
            <a:r>
              <a:rPr lang="en-US" sz="2400" dirty="0"/>
              <a:t>Once you are ready to take either exam, you sign up at your local Pearson VUE Testing Center.</a:t>
            </a:r>
          </a:p>
        </p:txBody>
      </p:sp>
    </p:spTree>
    <p:extLst>
      <p:ext uri="{BB962C8B-B14F-4D97-AF65-F5344CB8AC3E}">
        <p14:creationId xmlns:p14="http://schemas.microsoft.com/office/powerpoint/2010/main" val="249351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7200" dirty="0">
                <a:latin typeface="Urbano Lt Cond" pitchFamily="34" charset="0"/>
              </a:rPr>
              <a:t>How It Works</a:t>
            </a:r>
          </a:p>
        </p:txBody>
      </p:sp>
      <p:sp>
        <p:nvSpPr>
          <p:cNvPr id="6" name="Content Placeholder 5"/>
          <p:cNvSpPr>
            <a:spLocks noGrp="1"/>
          </p:cNvSpPr>
          <p:nvPr>
            <p:ph sz="quarter" idx="14"/>
          </p:nvPr>
        </p:nvSpPr>
        <p:spPr>
          <a:xfrm>
            <a:off x="457200" y="2286000"/>
            <a:ext cx="8153400" cy="4572000"/>
          </a:xfrm>
        </p:spPr>
        <p:txBody>
          <a:bodyPr>
            <a:noAutofit/>
          </a:bodyPr>
          <a:lstStyle/>
          <a:p>
            <a:pPr>
              <a:spcBef>
                <a:spcPts val="0"/>
              </a:spcBef>
              <a:buFont typeface="Wingdings" panose="05000000000000000000" pitchFamily="2" charset="2"/>
              <a:buChar char="v"/>
            </a:pPr>
            <a:endParaRPr lang="en-US" dirty="0">
              <a:solidFill>
                <a:schemeClr val="dk2"/>
              </a:solidFill>
              <a:latin typeface="+mj-lt"/>
              <a:ea typeface="Galdeano"/>
              <a:cs typeface="Galdeano"/>
              <a:sym typeface="Galdeano"/>
            </a:endParaRPr>
          </a:p>
          <a:p>
            <a:pPr lvl="0">
              <a:spcBef>
                <a:spcPts val="480"/>
              </a:spcBef>
              <a:buFont typeface="Wingdings" panose="05000000000000000000" pitchFamily="2" charset="2"/>
              <a:buChar char="v"/>
            </a:pPr>
            <a:r>
              <a:rPr lang="en-US" dirty="0">
                <a:solidFill>
                  <a:schemeClr val="dk2"/>
                </a:solidFill>
                <a:latin typeface="+mj-lt"/>
                <a:ea typeface="Galdeano"/>
                <a:cs typeface="Galdeano"/>
                <a:sym typeface="Galdeano"/>
              </a:rPr>
              <a:t>After both exams are passed, students will receive their American Board Teacher Certification. </a:t>
            </a:r>
          </a:p>
          <a:p>
            <a:pPr>
              <a:spcBef>
                <a:spcPts val="480"/>
              </a:spcBef>
              <a:buFont typeface="Wingdings" panose="05000000000000000000" pitchFamily="2" charset="2"/>
              <a:buChar char="v"/>
            </a:pPr>
            <a:endParaRPr lang="en-US" sz="1200" dirty="0">
              <a:latin typeface="+mj-lt"/>
            </a:endParaRPr>
          </a:p>
          <a:p>
            <a:pPr lvl="0">
              <a:spcBef>
                <a:spcPts val="480"/>
              </a:spcBef>
              <a:buFont typeface="Wingdings" panose="05000000000000000000" pitchFamily="2" charset="2"/>
              <a:buChar char="v"/>
            </a:pPr>
            <a:r>
              <a:rPr lang="en-US" dirty="0">
                <a:solidFill>
                  <a:schemeClr val="dk2"/>
                </a:solidFill>
                <a:latin typeface="+mj-lt"/>
                <a:ea typeface="Galdeano"/>
                <a:cs typeface="Galdeano"/>
                <a:sym typeface="Galdeano"/>
              </a:rPr>
              <a:t>You present this to the state department of education and apply a</a:t>
            </a:r>
            <a:r>
              <a:rPr lang="en-US" dirty="0">
                <a:latin typeface="+mj-lt"/>
              </a:rPr>
              <a:t>nd complete their professional development requirements </a:t>
            </a:r>
            <a:r>
              <a:rPr lang="en-US" i="1" dirty="0">
                <a:latin typeface="+mj-lt"/>
              </a:rPr>
              <a:t>(don’t worry, those slides are coming up…)</a:t>
            </a:r>
          </a:p>
          <a:p>
            <a:pPr>
              <a:spcBef>
                <a:spcPts val="480"/>
              </a:spcBef>
              <a:buSzPct val="200000"/>
              <a:buFont typeface="Wingdings" panose="05000000000000000000" pitchFamily="2" charset="2"/>
              <a:buChar char="v"/>
            </a:pPr>
            <a:endParaRPr lang="en-US" sz="1200" dirty="0">
              <a:solidFill>
                <a:schemeClr val="dk2"/>
              </a:solidFill>
              <a:latin typeface="+mj-lt"/>
              <a:ea typeface="Galdeano"/>
              <a:cs typeface="Galdeano"/>
              <a:sym typeface="Galdeano"/>
            </a:endParaRPr>
          </a:p>
          <a:p>
            <a:pPr lvl="0">
              <a:spcBef>
                <a:spcPts val="480"/>
              </a:spcBef>
              <a:buFont typeface="Wingdings" panose="05000000000000000000" pitchFamily="2" charset="2"/>
              <a:buChar char="v"/>
            </a:pPr>
            <a:r>
              <a:rPr lang="en-US" dirty="0">
                <a:solidFill>
                  <a:schemeClr val="dk2"/>
                </a:solidFill>
                <a:latin typeface="+mj-lt"/>
                <a:ea typeface="Galdeano"/>
                <a:cs typeface="Galdeano"/>
                <a:sym typeface="Galdeano"/>
              </a:rPr>
              <a:t>You will teach on your provisional license </a:t>
            </a:r>
            <a:r>
              <a:rPr lang="en-US" dirty="0">
                <a:latin typeface="+mj-lt"/>
              </a:rPr>
              <a:t>for</a:t>
            </a:r>
            <a:r>
              <a:rPr lang="en-US" dirty="0">
                <a:solidFill>
                  <a:schemeClr val="dk2"/>
                </a:solidFill>
                <a:latin typeface="+mj-lt"/>
                <a:ea typeface="Galdeano"/>
                <a:cs typeface="Galdeano"/>
                <a:sym typeface="Galdeano"/>
              </a:rPr>
              <a:t> </a:t>
            </a:r>
            <a:r>
              <a:rPr lang="en-US" dirty="0">
                <a:latin typeface="+mj-lt"/>
                <a:sym typeface="Galdeano"/>
              </a:rPr>
              <a:t>3</a:t>
            </a:r>
            <a:r>
              <a:rPr lang="en-US" dirty="0">
                <a:solidFill>
                  <a:schemeClr val="dk2"/>
                </a:solidFill>
                <a:latin typeface="+mj-lt"/>
                <a:ea typeface="Galdeano"/>
                <a:cs typeface="Galdeano"/>
                <a:sym typeface="Galdeano"/>
              </a:rPr>
              <a:t> years, while concurrently going through standard classroom observations and school district’s mentorship program. </a:t>
            </a:r>
          </a:p>
          <a:p>
            <a:pPr>
              <a:spcBef>
                <a:spcPts val="320"/>
              </a:spcBef>
              <a:buSzPct val="25000"/>
              <a:buFont typeface="Wingdings" panose="05000000000000000000" pitchFamily="2" charset="2"/>
              <a:buChar char="v"/>
            </a:pPr>
            <a:endParaRPr lang="en-US" sz="1600" dirty="0">
              <a:solidFill>
                <a:schemeClr val="dk2"/>
              </a:solidFill>
              <a:latin typeface="+mj-lt"/>
              <a:ea typeface="Galdeano"/>
              <a:cs typeface="Galdeano"/>
              <a:sym typeface="Galdeano"/>
            </a:endParaRPr>
          </a:p>
        </p:txBody>
      </p:sp>
    </p:spTree>
    <p:extLst>
      <p:ext uri="{BB962C8B-B14F-4D97-AF65-F5344CB8AC3E}">
        <p14:creationId xmlns:p14="http://schemas.microsoft.com/office/powerpoint/2010/main" val="1141365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7200" dirty="0">
                <a:latin typeface="Urbano Lt Cond" pitchFamily="34" charset="0"/>
              </a:rPr>
              <a:t>Resources for you:</a:t>
            </a:r>
          </a:p>
        </p:txBody>
      </p:sp>
      <p:sp>
        <p:nvSpPr>
          <p:cNvPr id="5" name="Content Placeholder 4"/>
          <p:cNvSpPr>
            <a:spLocks noGrp="1"/>
          </p:cNvSpPr>
          <p:nvPr>
            <p:ph sz="quarter" idx="13"/>
          </p:nvPr>
        </p:nvSpPr>
        <p:spPr>
          <a:xfrm>
            <a:off x="457200" y="2679192"/>
            <a:ext cx="8229599" cy="3447288"/>
          </a:xfrm>
        </p:spPr>
        <p:txBody>
          <a:bodyPr>
            <a:normAutofit/>
          </a:bodyPr>
          <a:lstStyle/>
          <a:p>
            <a:pPr>
              <a:buFont typeface="Wingdings" panose="05000000000000000000" pitchFamily="2" charset="2"/>
              <a:buChar char="v"/>
            </a:pPr>
            <a:r>
              <a:rPr lang="en-US" sz="3200" b="1" dirty="0"/>
              <a:t>The American Board provides:</a:t>
            </a:r>
          </a:p>
          <a:p>
            <a:pPr lvl="1">
              <a:buFont typeface="Wingdings" panose="05000000000000000000" pitchFamily="2" charset="2"/>
              <a:buChar char="v"/>
            </a:pPr>
            <a:r>
              <a:rPr lang="en-US" dirty="0"/>
              <a:t>Online study materials (please note the History certification requires two physical textbooks; you can find them on </a:t>
            </a:r>
            <a:r>
              <a:rPr lang="en-US" dirty="0" err="1"/>
              <a:t>Amazon.Com</a:t>
            </a:r>
            <a:r>
              <a:rPr lang="en-US" dirty="0"/>
              <a:t> for about $20-$30 each)</a:t>
            </a:r>
          </a:p>
          <a:p>
            <a:pPr marL="301943" lvl="1" indent="0">
              <a:buNone/>
            </a:pPr>
            <a:endParaRPr lang="en-US" dirty="0"/>
          </a:p>
          <a:p>
            <a:pPr lvl="1">
              <a:buFont typeface="Wingdings" panose="05000000000000000000" pitchFamily="2" charset="2"/>
              <a:buChar char="v"/>
            </a:pPr>
            <a:r>
              <a:rPr lang="en-US" dirty="0"/>
              <a:t>Study Plans and practice quizzes to assess your own progress.</a:t>
            </a:r>
          </a:p>
          <a:p>
            <a:pPr marL="301943" lvl="1" indent="0">
              <a:buNone/>
            </a:pPr>
            <a:endParaRPr lang="en-US" dirty="0"/>
          </a:p>
          <a:p>
            <a:pPr lvl="1">
              <a:buFont typeface="Wingdings" panose="05000000000000000000" pitchFamily="2" charset="2"/>
              <a:buChar char="v"/>
            </a:pPr>
            <a:r>
              <a:rPr lang="en-US" dirty="0"/>
              <a:t>Initial testing fees are included in the cost of the program.</a:t>
            </a:r>
          </a:p>
        </p:txBody>
      </p:sp>
    </p:spTree>
    <p:extLst>
      <p:ext uri="{BB962C8B-B14F-4D97-AF65-F5344CB8AC3E}">
        <p14:creationId xmlns:p14="http://schemas.microsoft.com/office/powerpoint/2010/main" val="247821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90032" y="2108440"/>
            <a:ext cx="7772400" cy="2311160"/>
          </a:xfrm>
        </p:spPr>
        <p:txBody>
          <a:bodyPr>
            <a:normAutofit/>
          </a:bodyPr>
          <a:lstStyle/>
          <a:p>
            <a:r>
              <a:rPr lang="en-US" sz="2800" dirty="0"/>
              <a:t>Student teaching is not </a:t>
            </a:r>
            <a:r>
              <a:rPr lang="en-US" sz="2800" i="1" dirty="0"/>
              <a:t>required</a:t>
            </a:r>
            <a:r>
              <a:rPr lang="en-US" sz="2800" dirty="0"/>
              <a:t>. </a:t>
            </a:r>
            <a:br>
              <a:rPr lang="en-US" sz="2800" dirty="0"/>
            </a:br>
            <a:br>
              <a:rPr lang="en-US" sz="2800" dirty="0"/>
            </a:br>
            <a:r>
              <a:rPr lang="en-US" sz="2800" dirty="0"/>
              <a:t>Schools usually have a mentorship option in place to help new teachers.</a:t>
            </a:r>
          </a:p>
        </p:txBody>
      </p:sp>
      <p:sp>
        <p:nvSpPr>
          <p:cNvPr id="6" name="Text Placeholder 5"/>
          <p:cNvSpPr>
            <a:spLocks noGrp="1"/>
          </p:cNvSpPr>
          <p:nvPr>
            <p:ph type="body" idx="1"/>
          </p:nvPr>
        </p:nvSpPr>
        <p:spPr>
          <a:xfrm>
            <a:off x="723900" y="1146445"/>
            <a:ext cx="7772400" cy="939801"/>
          </a:xfrm>
        </p:spPr>
        <p:txBody>
          <a:bodyPr>
            <a:noAutofit/>
          </a:bodyPr>
          <a:lstStyle/>
          <a:p>
            <a:r>
              <a:rPr lang="en-US" sz="6000" dirty="0">
                <a:latin typeface="Urbano Lt Cond" pitchFamily="34" charset="0"/>
              </a:rPr>
              <a:t>What about student teaching?</a:t>
            </a:r>
          </a:p>
        </p:txBody>
      </p:sp>
      <p:sp>
        <p:nvSpPr>
          <p:cNvPr id="7" name="TextBox 6"/>
          <p:cNvSpPr txBox="1"/>
          <p:nvPr/>
        </p:nvSpPr>
        <p:spPr>
          <a:xfrm>
            <a:off x="609600" y="5105400"/>
            <a:ext cx="8001000" cy="1200329"/>
          </a:xfrm>
          <a:prstGeom prst="rect">
            <a:avLst/>
          </a:prstGeom>
          <a:noFill/>
        </p:spPr>
        <p:txBody>
          <a:bodyPr wrap="square" rtlCol="0">
            <a:spAutoFit/>
          </a:bodyPr>
          <a:lstStyle/>
          <a:p>
            <a:r>
              <a:rPr lang="en-US" sz="2400" dirty="0">
                <a:solidFill>
                  <a:schemeClr val="accent1"/>
                </a:solidFill>
                <a:latin typeface="FullerSansDT ExtraBold" pitchFamily="34" charset="0"/>
              </a:rPr>
              <a:t>We </a:t>
            </a:r>
            <a:r>
              <a:rPr lang="en-US" sz="2400" u="sng" dirty="0">
                <a:solidFill>
                  <a:schemeClr val="accent1"/>
                </a:solidFill>
                <a:latin typeface="FullerSansDT ExtraBold" pitchFamily="34" charset="0"/>
              </a:rPr>
              <a:t>HIGHLY</a:t>
            </a:r>
            <a:r>
              <a:rPr lang="en-US" sz="2400" dirty="0">
                <a:solidFill>
                  <a:schemeClr val="accent1"/>
                </a:solidFill>
                <a:latin typeface="FullerSansDT ExtraBold" pitchFamily="34" charset="0"/>
              </a:rPr>
              <a:t> recommend substitute teaching prior to completing your certification with us. It’s a great way to assess which age group you prefer to work with. </a:t>
            </a:r>
          </a:p>
        </p:txBody>
      </p:sp>
    </p:spTree>
    <p:extLst>
      <p:ext uri="{BB962C8B-B14F-4D97-AF65-F5344CB8AC3E}">
        <p14:creationId xmlns:p14="http://schemas.microsoft.com/office/powerpoint/2010/main" val="572046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86800" cy="1252728"/>
          </a:xfrm>
        </p:spPr>
        <p:txBody>
          <a:bodyPr>
            <a:noAutofit/>
          </a:bodyPr>
          <a:lstStyle/>
          <a:p>
            <a:r>
              <a:rPr lang="en-US" sz="5400" dirty="0">
                <a:latin typeface="Urbano Lt Cond" pitchFamily="34" charset="0"/>
              </a:rPr>
              <a:t>Subject Areas Offered in Wisconsin</a:t>
            </a:r>
          </a:p>
        </p:txBody>
      </p:sp>
      <p:sp>
        <p:nvSpPr>
          <p:cNvPr id="3" name="TextBox 2"/>
          <p:cNvSpPr txBox="1"/>
          <p:nvPr/>
        </p:nvSpPr>
        <p:spPr>
          <a:xfrm>
            <a:off x="571500" y="1995357"/>
            <a:ext cx="8001000" cy="4524315"/>
          </a:xfrm>
          <a:prstGeom prst="rect">
            <a:avLst/>
          </a:prstGeom>
          <a:noFill/>
        </p:spPr>
        <p:txBody>
          <a:bodyPr wrap="square" rtlCol="0">
            <a:spAutoFit/>
          </a:bodyPr>
          <a:lstStyle/>
          <a:p>
            <a:pPr marL="285750" indent="-285750">
              <a:buFont typeface="Wingdings" panose="05000000000000000000" pitchFamily="2" charset="2"/>
              <a:buChar char="v"/>
            </a:pPr>
            <a:r>
              <a:rPr lang="en-US" sz="2400" dirty="0"/>
              <a:t>Biology* (5-12)</a:t>
            </a:r>
          </a:p>
          <a:p>
            <a:pPr marL="285750" indent="-285750">
              <a:buFont typeface="Wingdings" panose="05000000000000000000" pitchFamily="2" charset="2"/>
              <a:buChar char="v"/>
            </a:pPr>
            <a:r>
              <a:rPr lang="en-US" sz="2400" dirty="0"/>
              <a:t>Chemistry (5-12)</a:t>
            </a:r>
          </a:p>
          <a:p>
            <a:pPr marL="285750" indent="-285750">
              <a:buFont typeface="Wingdings" panose="05000000000000000000" pitchFamily="2" charset="2"/>
              <a:buChar char="v"/>
            </a:pPr>
            <a:r>
              <a:rPr lang="en-US" sz="2400" dirty="0"/>
              <a:t>Elementary Ed. (1-8)</a:t>
            </a:r>
          </a:p>
          <a:p>
            <a:pPr marL="285750" indent="-285750">
              <a:buFont typeface="Wingdings" panose="05000000000000000000" pitchFamily="2" charset="2"/>
              <a:buChar char="v"/>
            </a:pPr>
            <a:r>
              <a:rPr lang="en-US" sz="2400" dirty="0"/>
              <a:t>English* (5-12)</a:t>
            </a:r>
          </a:p>
          <a:p>
            <a:pPr marL="285750" indent="-285750">
              <a:buFont typeface="Wingdings" panose="05000000000000000000" pitchFamily="2" charset="2"/>
              <a:buChar char="v"/>
            </a:pPr>
            <a:r>
              <a:rPr lang="en-US" sz="2400" dirty="0"/>
              <a:t>General Science  (5-12)</a:t>
            </a:r>
          </a:p>
          <a:p>
            <a:pPr marL="285750" indent="-285750">
              <a:buFont typeface="Wingdings" panose="05000000000000000000" pitchFamily="2" charset="2"/>
              <a:buChar char="v"/>
            </a:pPr>
            <a:r>
              <a:rPr lang="en-US" sz="2400" dirty="0"/>
              <a:t>History (5-12) </a:t>
            </a:r>
          </a:p>
          <a:p>
            <a:pPr marL="285750" indent="-285750">
              <a:buFont typeface="Wingdings" panose="05000000000000000000" pitchFamily="2" charset="2"/>
              <a:buChar char="v"/>
            </a:pPr>
            <a:r>
              <a:rPr lang="en-US" sz="2400" dirty="0"/>
              <a:t>Math* (5-12)</a:t>
            </a:r>
          </a:p>
          <a:p>
            <a:pPr marL="285750" indent="-285750">
              <a:buFont typeface="Wingdings" panose="05000000000000000000" pitchFamily="2" charset="2"/>
              <a:buChar char="v"/>
            </a:pPr>
            <a:r>
              <a:rPr lang="en-US" sz="2400" dirty="0"/>
              <a:t>Physics (5-12)</a:t>
            </a:r>
          </a:p>
          <a:p>
            <a:pPr marL="285750" indent="-285750">
              <a:buFont typeface="Wingdings" panose="05000000000000000000" pitchFamily="2" charset="2"/>
              <a:buChar char="v"/>
            </a:pPr>
            <a:r>
              <a:rPr lang="en-US" sz="2400" dirty="0"/>
              <a:t>Special Education* (mild to moderate only)</a:t>
            </a:r>
          </a:p>
          <a:p>
            <a:pPr marL="285750" indent="-285750">
              <a:buFont typeface="Wingdings" panose="05000000000000000000" pitchFamily="2" charset="2"/>
              <a:buChar char="v"/>
            </a:pPr>
            <a:r>
              <a:rPr lang="en-US" sz="2400" dirty="0"/>
              <a:t>Reading Endorsement (PK-12)</a:t>
            </a:r>
          </a:p>
          <a:p>
            <a:pPr marL="285750" indent="-285750">
              <a:buFont typeface="Wingdings" panose="05000000000000000000" pitchFamily="2" charset="2"/>
              <a:buChar char="v"/>
            </a:pPr>
            <a:endParaRPr lang="en-US" sz="2400" dirty="0"/>
          </a:p>
          <a:p>
            <a:r>
              <a:rPr lang="en-US" sz="2400" dirty="0"/>
              <a:t>*=Premium Plan Available</a:t>
            </a:r>
          </a:p>
        </p:txBody>
      </p:sp>
    </p:spTree>
    <p:extLst>
      <p:ext uri="{BB962C8B-B14F-4D97-AF65-F5344CB8AC3E}">
        <p14:creationId xmlns:p14="http://schemas.microsoft.com/office/powerpoint/2010/main" val="3176917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2">
      <a:dk1>
        <a:sysClr val="windowText" lastClr="000000"/>
      </a:dk1>
      <a:lt1>
        <a:sysClr val="window" lastClr="FFFFFF"/>
      </a:lt1>
      <a:dk2>
        <a:srgbClr val="073E87"/>
      </a:dk2>
      <a:lt2>
        <a:srgbClr val="073E87"/>
      </a:lt2>
      <a:accent1>
        <a:srgbClr val="073E87"/>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651</TotalTime>
  <Words>852</Words>
  <Application>Microsoft Macintosh PowerPoint</Application>
  <PresentationFormat>On-screen Show (4:3)</PresentationFormat>
  <Paragraphs>118</Paragraphs>
  <Slides>14</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Adobe Devanagari</vt:lpstr>
      <vt:lpstr>Arial</vt:lpstr>
      <vt:lpstr>Calibri</vt:lpstr>
      <vt:lpstr>Candara</vt:lpstr>
      <vt:lpstr>FullerSansDT ExtraBold</vt:lpstr>
      <vt:lpstr>FullerSansDT ExtraLight</vt:lpstr>
      <vt:lpstr>Galdeano</vt:lpstr>
      <vt:lpstr>Symbol</vt:lpstr>
      <vt:lpstr>Urbano Lt Cond</vt:lpstr>
      <vt:lpstr>Wingdings</vt:lpstr>
      <vt:lpstr>Waveform</vt:lpstr>
      <vt:lpstr>Program Overview for Wisconsin</vt:lpstr>
      <vt:lpstr>American Board: A Summary</vt:lpstr>
      <vt:lpstr>How It Works</vt:lpstr>
      <vt:lpstr>edTPA is not required</vt:lpstr>
      <vt:lpstr>How It Works</vt:lpstr>
      <vt:lpstr>How It Works</vt:lpstr>
      <vt:lpstr>Resources for you:</vt:lpstr>
      <vt:lpstr>Student teaching is not required.   Schools usually have a mentorship option in place to help new teachers.</vt:lpstr>
      <vt:lpstr>Subject Areas Offered in Wisconsin</vt:lpstr>
      <vt:lpstr>Wisconsin DPI Requirements</vt:lpstr>
      <vt:lpstr>How Much Does It Cost?</vt:lpstr>
      <vt:lpstr>Why American Board?</vt:lpstr>
      <vt:lpstr>Free Trial</vt:lpstr>
      <vt:lpstr>Contact Information</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lhowell</dc:creator>
  <cp:lastModifiedBy>Lisa Howell</cp:lastModifiedBy>
  <cp:revision>47</cp:revision>
  <dcterms:created xsi:type="dcterms:W3CDTF">2016-03-07T20:46:25Z</dcterms:created>
  <dcterms:modified xsi:type="dcterms:W3CDTF">2018-08-28T18:17:54Z</dcterms:modified>
</cp:coreProperties>
</file>