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16"/>
  </p:notesMasterIdLst>
  <p:sldIdLst>
    <p:sldId id="269" r:id="rId2"/>
    <p:sldId id="257" r:id="rId3"/>
    <p:sldId id="258" r:id="rId4"/>
    <p:sldId id="262" r:id="rId5"/>
    <p:sldId id="263" r:id="rId6"/>
    <p:sldId id="264" r:id="rId7"/>
    <p:sldId id="261" r:id="rId8"/>
    <p:sldId id="259" r:id="rId9"/>
    <p:sldId id="265" r:id="rId10"/>
    <p:sldId id="267" r:id="rId11"/>
    <p:sldId id="271" r:id="rId12"/>
    <p:sldId id="260" r:id="rId13"/>
    <p:sldId id="270" r:id="rId14"/>
    <p:sldId id="266"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Candara" panose="020E0502030303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77" autoAdjust="0"/>
    <p:restoredTop sz="94607" autoAdjust="0"/>
  </p:normalViewPr>
  <p:slideViewPr>
    <p:cSldViewPr>
      <p:cViewPr varScale="1">
        <p:scale>
          <a:sx n="124" d="100"/>
          <a:sy n="124" d="100"/>
        </p:scale>
        <p:origin x="984"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CBFE7-4BF1-4F70-9873-3EC0A441C271}" type="datetimeFigureOut">
              <a:rPr lang="en-US" smtClean="0"/>
              <a:t>8/28/18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79F72-CACC-4E3A-967E-0EA7B48D6950}" type="slidenum">
              <a:rPr lang="en-US" smtClean="0"/>
              <a:t>‹#›</a:t>
            </a:fld>
            <a:endParaRPr lang="en-US"/>
          </a:p>
        </p:txBody>
      </p:sp>
    </p:spTree>
    <p:extLst>
      <p:ext uri="{BB962C8B-B14F-4D97-AF65-F5344CB8AC3E}">
        <p14:creationId xmlns:p14="http://schemas.microsoft.com/office/powerpoint/2010/main" val="247279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slide of</a:t>
            </a:r>
            <a:r>
              <a:rPr lang="en-US" baseline="0" dirty="0"/>
              <a:t> ABCTE </a:t>
            </a:r>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1</a:t>
            </a:fld>
            <a:endParaRPr lang="en-US"/>
          </a:p>
        </p:txBody>
      </p:sp>
    </p:spTree>
    <p:extLst>
      <p:ext uri="{BB962C8B-B14F-4D97-AF65-F5344CB8AC3E}">
        <p14:creationId xmlns:p14="http://schemas.microsoft.com/office/powerpoint/2010/main" val="337169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here that the American Board teacher certification lasts</a:t>
            </a:r>
            <a:r>
              <a:rPr lang="en-US" baseline="0" dirty="0"/>
              <a:t> for life, and that we have reciprocity with all other states that currently accept our certification. </a:t>
            </a:r>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5</a:t>
            </a:fld>
            <a:endParaRPr lang="en-US"/>
          </a:p>
        </p:txBody>
      </p:sp>
    </p:spTree>
    <p:extLst>
      <p:ext uri="{BB962C8B-B14F-4D97-AF65-F5344CB8AC3E}">
        <p14:creationId xmlns:p14="http://schemas.microsoft.com/office/powerpoint/2010/main" val="38040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here that the American Board teacher certification lasts</a:t>
            </a:r>
            <a:r>
              <a:rPr lang="en-US" baseline="0" dirty="0"/>
              <a:t> for life, and that we have reciprocity with all other states that currently accept our certification. </a:t>
            </a:r>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6</a:t>
            </a:fld>
            <a:endParaRPr lang="en-US"/>
          </a:p>
        </p:txBody>
      </p:sp>
    </p:spTree>
    <p:extLst>
      <p:ext uri="{BB962C8B-B14F-4D97-AF65-F5344CB8AC3E}">
        <p14:creationId xmlns:p14="http://schemas.microsoft.com/office/powerpoint/2010/main" val="38040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CCF51C-8627-4ECC-B5F0-A5B0E150EBC4}" type="datetimeFigureOut">
              <a:rPr lang="en-US" smtClean="0"/>
              <a:t>8/28/18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CCF51C-8627-4ECC-B5F0-A5B0E150EBC4}" type="datetimeFigureOut">
              <a:rPr lang="en-US" smtClean="0"/>
              <a:t>8/28/18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0CCF51C-8627-4ECC-B5F0-A5B0E150EBC4}" type="datetimeFigureOut">
              <a:rPr lang="en-US" smtClean="0"/>
              <a:t>8/28/18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0CCF51C-8627-4ECC-B5F0-A5B0E150EBC4}" type="datetimeFigureOut">
              <a:rPr lang="en-US" smtClean="0"/>
              <a:t>8/28/18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3D3C591-FE55-461F-9513-4B22C1CC34B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americanboard.org/" TargetMode="External"/><Relationship Id="rId2" Type="http://schemas.openxmlformats.org/officeDocument/2006/relationships/hyperlink" Target="mailto:info@americanboard.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79" y="2677592"/>
            <a:ext cx="7772400" cy="1780108"/>
          </a:xfrm>
        </p:spPr>
        <p:txBody>
          <a:bodyPr>
            <a:normAutofit/>
          </a:bodyPr>
          <a:lstStyle/>
          <a:p>
            <a:r>
              <a:rPr lang="en-US" sz="5400" dirty="0">
                <a:latin typeface="FullerSansDT ExtraLight" pitchFamily="34" charset="0"/>
                <a:cs typeface="Adobe Devanagari" pitchFamily="18" charset="0"/>
              </a:rPr>
              <a:t>Program</a:t>
            </a:r>
            <a:r>
              <a:rPr lang="en-US" sz="5400" dirty="0">
                <a:latin typeface="FullerSansDT ExtraBold" pitchFamily="34" charset="0"/>
                <a:cs typeface="Adobe Devanagari" pitchFamily="18" charset="0"/>
              </a:rPr>
              <a:t> Overview</a:t>
            </a:r>
            <a:br>
              <a:rPr lang="en-US" sz="5400" dirty="0">
                <a:latin typeface="FullerSansDT ExtraBold" pitchFamily="34" charset="0"/>
                <a:cs typeface="Adobe Devanagari" pitchFamily="18" charset="0"/>
              </a:rPr>
            </a:br>
            <a:r>
              <a:rPr lang="en-US" sz="5400" dirty="0">
                <a:latin typeface="FullerSansDT ExtraLight" panose="020B0204040502020203" pitchFamily="34" charset="77"/>
                <a:cs typeface="Adobe Devanagari" pitchFamily="18" charset="0"/>
              </a:rPr>
              <a:t>for South Carolina</a:t>
            </a:r>
          </a:p>
        </p:txBody>
      </p:sp>
      <p:sp>
        <p:nvSpPr>
          <p:cNvPr id="3" name="Subtitle 2"/>
          <p:cNvSpPr>
            <a:spLocks noGrp="1"/>
          </p:cNvSpPr>
          <p:nvPr>
            <p:ph type="subTitle" idx="1"/>
          </p:nvPr>
        </p:nvSpPr>
        <p:spPr>
          <a:xfrm>
            <a:off x="914400" y="6337300"/>
            <a:ext cx="8686800" cy="1473200"/>
          </a:xfrm>
        </p:spPr>
        <p:txBody>
          <a:bodyPr>
            <a:normAutofit/>
          </a:bodyPr>
          <a:lstStyle/>
          <a:p>
            <a:pPr>
              <a:spcBef>
                <a:spcPts val="0"/>
              </a:spcBef>
            </a:pPr>
            <a:r>
              <a:rPr lang="en-US" sz="2400" dirty="0">
                <a:solidFill>
                  <a:schemeClr val="tx1"/>
                </a:solidFill>
                <a:latin typeface="Urbano Lt Cond" pitchFamily="34" charset="0"/>
              </a:rPr>
              <a:t>For more information, visit: </a:t>
            </a:r>
            <a:r>
              <a:rPr lang="en-US" sz="2400" dirty="0" err="1">
                <a:solidFill>
                  <a:srgbClr val="7E0000"/>
                </a:solidFill>
                <a:latin typeface="FullerSansDT ExtraBold" pitchFamily="34" charset="0"/>
              </a:rPr>
              <a:t>www.AmericanBoard.org</a:t>
            </a:r>
            <a:endParaRPr lang="en-US" sz="2400" dirty="0">
              <a:solidFill>
                <a:srgbClr val="7E0000"/>
              </a:solidFill>
              <a:latin typeface="FullerSansDT ExtraBold"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5562600"/>
            <a:ext cx="1143000" cy="1143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199" y="381000"/>
            <a:ext cx="8177561" cy="1676400"/>
          </a:xfrm>
          <a:prstGeom prst="rect">
            <a:avLst/>
          </a:prstGeom>
        </p:spPr>
      </p:pic>
    </p:spTree>
    <p:extLst>
      <p:ext uri="{BB962C8B-B14F-4D97-AF65-F5344CB8AC3E}">
        <p14:creationId xmlns:p14="http://schemas.microsoft.com/office/powerpoint/2010/main" val="219480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Urbano Lt Cond" pitchFamily="34" charset="0"/>
              </a:rPr>
              <a:t>SC Dept. of Ed. Requirements</a:t>
            </a:r>
          </a:p>
        </p:txBody>
      </p:sp>
      <p:sp>
        <p:nvSpPr>
          <p:cNvPr id="3" name="TextBox 2"/>
          <p:cNvSpPr txBox="1"/>
          <p:nvPr/>
        </p:nvSpPr>
        <p:spPr>
          <a:xfrm>
            <a:off x="457200" y="2590800"/>
            <a:ext cx="8077200" cy="4524315"/>
          </a:xfrm>
          <a:prstGeom prst="rect">
            <a:avLst/>
          </a:prstGeom>
          <a:noFill/>
        </p:spPr>
        <p:txBody>
          <a:bodyPr wrap="square" rtlCol="0">
            <a:spAutoFit/>
          </a:bodyPr>
          <a:lstStyle/>
          <a:p>
            <a:pPr marL="285750" indent="-285750">
              <a:buFont typeface="Wingdings" panose="05000000000000000000" pitchFamily="2" charset="2"/>
              <a:buChar char="v"/>
            </a:pPr>
            <a:r>
              <a:rPr lang="en-US" sz="2400" dirty="0">
                <a:solidFill>
                  <a:schemeClr val="bg2"/>
                </a:solidFill>
              </a:rPr>
              <a:t>Complete American Board program</a:t>
            </a:r>
          </a:p>
          <a:p>
            <a:pPr marL="285750" indent="-285750">
              <a:buFont typeface="Wingdings" panose="05000000000000000000" pitchFamily="2" charset="2"/>
              <a:buChar char="v"/>
            </a:pPr>
            <a:r>
              <a:rPr lang="en-US" sz="2400" dirty="0">
                <a:solidFill>
                  <a:schemeClr val="bg2"/>
                </a:solidFill>
              </a:rPr>
              <a:t>Apply for Statement of Eligibility from D.O.E</a:t>
            </a:r>
          </a:p>
          <a:p>
            <a:pPr marL="285750" indent="-285750">
              <a:buFont typeface="Wingdings" panose="05000000000000000000" pitchFamily="2" charset="2"/>
              <a:buChar char="v"/>
            </a:pPr>
            <a:r>
              <a:rPr lang="en-US" sz="2400" dirty="0">
                <a:solidFill>
                  <a:schemeClr val="bg2"/>
                </a:solidFill>
              </a:rPr>
              <a:t>Obtain an offer of employment and submit verification of offer to the Office of Educator Certification</a:t>
            </a:r>
          </a:p>
          <a:p>
            <a:pPr marL="285750" indent="-285750">
              <a:buFont typeface="Wingdings" panose="05000000000000000000" pitchFamily="2" charset="2"/>
              <a:buChar char="v"/>
            </a:pPr>
            <a:r>
              <a:rPr lang="en-US" sz="2400" dirty="0">
                <a:solidFill>
                  <a:schemeClr val="bg2"/>
                </a:solidFill>
              </a:rPr>
              <a:t>Renew your Alternate Route Teaching Certificate annually for three years while completing formal evaluation requirements</a:t>
            </a:r>
          </a:p>
          <a:p>
            <a:pPr marL="742950" lvl="1" indent="-285750">
              <a:buFont typeface="Wingdings" panose="05000000000000000000" pitchFamily="2" charset="2"/>
              <a:buChar char="v"/>
            </a:pPr>
            <a:r>
              <a:rPr lang="en-US" sz="2400" dirty="0">
                <a:solidFill>
                  <a:schemeClr val="bg2"/>
                </a:solidFill>
              </a:rPr>
              <a:t>Complete Clinical Experience within first year teaching</a:t>
            </a:r>
          </a:p>
          <a:p>
            <a:pPr marL="285750" indent="-285750">
              <a:buFont typeface="Wingdings" panose="05000000000000000000" pitchFamily="2" charset="2"/>
              <a:buChar char="v"/>
            </a:pPr>
            <a:r>
              <a:rPr lang="en-US" sz="2400" dirty="0">
                <a:solidFill>
                  <a:schemeClr val="bg2"/>
                </a:solidFill>
              </a:rPr>
              <a:t>Pass Praxis PLT within first three years teaching</a:t>
            </a:r>
          </a:p>
          <a:p>
            <a:pPr marL="285750" indent="-285750">
              <a:buFont typeface="Wingdings" panose="05000000000000000000" pitchFamily="2" charset="2"/>
              <a:buChar char="v"/>
            </a:pPr>
            <a:r>
              <a:rPr lang="en-US" sz="2400" dirty="0">
                <a:solidFill>
                  <a:schemeClr val="bg2"/>
                </a:solidFill>
              </a:rPr>
              <a:t>Apply to upgrade to your temporary teaching permit once all of these items are completed</a:t>
            </a:r>
          </a:p>
          <a:p>
            <a:pPr marL="285750" indent="-285750">
              <a:buFont typeface="Wingdings" panose="05000000000000000000" pitchFamily="2" charset="2"/>
              <a:buChar char="v"/>
            </a:pPr>
            <a:endParaRPr lang="en-US" sz="2400" dirty="0"/>
          </a:p>
        </p:txBody>
      </p:sp>
    </p:spTree>
    <p:extLst>
      <p:ext uri="{BB962C8B-B14F-4D97-AF65-F5344CB8AC3E}">
        <p14:creationId xmlns:p14="http://schemas.microsoft.com/office/powerpoint/2010/main" val="155668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3A09-3EA1-2344-8B85-64A8C05B6D65}"/>
              </a:ext>
            </a:extLst>
          </p:cNvPr>
          <p:cNvSpPr>
            <a:spLocks noGrp="1"/>
          </p:cNvSpPr>
          <p:nvPr>
            <p:ph type="title"/>
          </p:nvPr>
        </p:nvSpPr>
        <p:spPr/>
        <p:txBody>
          <a:bodyPr/>
          <a:lstStyle/>
          <a:p>
            <a:r>
              <a:rPr lang="en-US" dirty="0"/>
              <a:t>How Much Does It Cost?</a:t>
            </a:r>
          </a:p>
        </p:txBody>
      </p:sp>
      <p:sp>
        <p:nvSpPr>
          <p:cNvPr id="3" name="Content Placeholder 2">
            <a:extLst>
              <a:ext uri="{FF2B5EF4-FFF2-40B4-BE49-F238E27FC236}">
                <a16:creationId xmlns:a16="http://schemas.microsoft.com/office/drawing/2014/main" id="{83F11382-5EA6-DE40-A712-E3001E6B9204}"/>
              </a:ext>
            </a:extLst>
          </p:cNvPr>
          <p:cNvSpPr>
            <a:spLocks noGrp="1"/>
          </p:cNvSpPr>
          <p:nvPr>
            <p:ph sz="quarter" idx="13"/>
          </p:nvPr>
        </p:nvSpPr>
        <p:spPr>
          <a:xfrm>
            <a:off x="533400" y="2680968"/>
            <a:ext cx="4343400" cy="4024632"/>
          </a:xfrm>
        </p:spPr>
        <p:txBody>
          <a:bodyPr/>
          <a:lstStyle/>
          <a:p>
            <a:pPr marL="0" indent="0">
              <a:buNone/>
            </a:pPr>
            <a:r>
              <a:rPr lang="en-US" sz="3200" b="1" dirty="0"/>
              <a:t>Installment Plan</a:t>
            </a:r>
          </a:p>
          <a:p>
            <a:pPr marL="0" indent="0">
              <a:buNone/>
            </a:pPr>
            <a:endParaRPr lang="en-US" dirty="0"/>
          </a:p>
          <a:p>
            <a:pPr marL="0" indent="0">
              <a:buNone/>
            </a:pPr>
            <a:r>
              <a:rPr lang="en-US" sz="3200" dirty="0"/>
              <a:t>9 payments of </a:t>
            </a:r>
            <a:r>
              <a:rPr lang="en-US" sz="3200" b="1" dirty="0">
                <a:solidFill>
                  <a:srgbClr val="7E0000"/>
                </a:solidFill>
              </a:rPr>
              <a:t>$298</a:t>
            </a:r>
          </a:p>
          <a:p>
            <a:pPr marL="0" indent="0">
              <a:buNone/>
            </a:pPr>
            <a:r>
              <a:rPr lang="en-US" sz="3200" dirty="0"/>
              <a:t>= $2,682</a:t>
            </a:r>
          </a:p>
          <a:p>
            <a:pPr marL="0" indent="0">
              <a:buNone/>
            </a:pPr>
            <a:endParaRPr lang="en-US" dirty="0"/>
          </a:p>
          <a:p>
            <a:pPr marL="0" indent="0">
              <a:buNone/>
            </a:pPr>
            <a:r>
              <a:rPr lang="en-US" sz="1800" dirty="0"/>
              <a:t>Payment due on the 15</a:t>
            </a:r>
            <a:r>
              <a:rPr lang="en-US" sz="1800" baseline="30000" dirty="0"/>
              <a:t>th</a:t>
            </a:r>
            <a:r>
              <a:rPr lang="en-US" sz="1800" dirty="0"/>
              <a:t> </a:t>
            </a:r>
          </a:p>
          <a:p>
            <a:pPr marL="0" indent="0">
              <a:buNone/>
            </a:pPr>
            <a:r>
              <a:rPr lang="en-US" sz="1800" dirty="0"/>
              <a:t>of each month.</a:t>
            </a:r>
          </a:p>
          <a:p>
            <a:pPr marL="0" indent="0">
              <a:buNone/>
            </a:pPr>
            <a:endParaRPr lang="en-US" sz="1800" dirty="0"/>
          </a:p>
          <a:p>
            <a:pPr marL="0" indent="0">
              <a:buNone/>
            </a:pPr>
            <a:r>
              <a:rPr lang="en-US" sz="1800" dirty="0"/>
              <a:t>Enroll via application. Cannot enroll online. </a:t>
            </a:r>
          </a:p>
        </p:txBody>
      </p:sp>
      <p:sp>
        <p:nvSpPr>
          <p:cNvPr id="4" name="Content Placeholder 3">
            <a:extLst>
              <a:ext uri="{FF2B5EF4-FFF2-40B4-BE49-F238E27FC236}">
                <a16:creationId xmlns:a16="http://schemas.microsoft.com/office/drawing/2014/main" id="{1D7C0CD3-9DD1-484C-8228-84F00F892DCD}"/>
              </a:ext>
            </a:extLst>
          </p:cNvPr>
          <p:cNvSpPr>
            <a:spLocks noGrp="1"/>
          </p:cNvSpPr>
          <p:nvPr>
            <p:ph sz="quarter" idx="14"/>
          </p:nvPr>
        </p:nvSpPr>
        <p:spPr>
          <a:xfrm>
            <a:off x="4953000" y="2679192"/>
            <a:ext cx="3822192" cy="3447288"/>
          </a:xfrm>
        </p:spPr>
        <p:txBody>
          <a:bodyPr/>
          <a:lstStyle/>
          <a:p>
            <a:pPr marL="0" indent="0">
              <a:buNone/>
            </a:pPr>
            <a:r>
              <a:rPr lang="en-US" sz="3200" b="1" dirty="0"/>
              <a:t>One Time Payment</a:t>
            </a:r>
          </a:p>
          <a:p>
            <a:pPr marL="0" indent="0">
              <a:buNone/>
            </a:pPr>
            <a:endParaRPr lang="en-US" dirty="0"/>
          </a:p>
          <a:p>
            <a:pPr marL="0" indent="0" algn="ctr">
              <a:buNone/>
            </a:pPr>
            <a:r>
              <a:rPr lang="en-US" sz="3200" b="1" dirty="0">
                <a:solidFill>
                  <a:srgbClr val="7E0000"/>
                </a:solidFill>
              </a:rPr>
              <a:t>$1,900 -$2,200*</a:t>
            </a:r>
          </a:p>
          <a:p>
            <a:pPr marL="0" indent="0" algn="ctr">
              <a:buNone/>
            </a:pPr>
            <a:endParaRPr lang="en-US" dirty="0"/>
          </a:p>
          <a:p>
            <a:pPr marL="0" indent="0">
              <a:buNone/>
            </a:pPr>
            <a:r>
              <a:rPr lang="en-US" sz="1800" i="1" dirty="0"/>
              <a:t>*check website for current promotion</a:t>
            </a:r>
          </a:p>
          <a:p>
            <a:pPr marL="0" indent="0" algn="ctr">
              <a:buNone/>
            </a:pPr>
            <a:endParaRPr lang="en-US" sz="1800" i="1" dirty="0"/>
          </a:p>
          <a:p>
            <a:pPr marL="0" indent="0">
              <a:buNone/>
            </a:pPr>
            <a:r>
              <a:rPr lang="en-US" sz="1800" dirty="0"/>
              <a:t>Enroll online at any time!</a:t>
            </a:r>
          </a:p>
        </p:txBody>
      </p:sp>
    </p:spTree>
    <p:extLst>
      <p:ext uri="{BB962C8B-B14F-4D97-AF65-F5344CB8AC3E}">
        <p14:creationId xmlns:p14="http://schemas.microsoft.com/office/powerpoint/2010/main" val="192938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a:latin typeface="Urbano Lt Cond" pitchFamily="34" charset="0"/>
              </a:rPr>
              <a:t>Why American Board?</a:t>
            </a:r>
          </a:p>
        </p:txBody>
      </p:sp>
      <p:sp>
        <p:nvSpPr>
          <p:cNvPr id="5" name="TextBox 4"/>
          <p:cNvSpPr txBox="1"/>
          <p:nvPr/>
        </p:nvSpPr>
        <p:spPr>
          <a:xfrm>
            <a:off x="457200" y="2514600"/>
            <a:ext cx="8229600" cy="433965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2"/>
                </a:solidFill>
              </a:rPr>
              <a:t>Being a fully self-paced, self-study program allows students to finish or focus on study material at their own pace, as they are not at the mercy of their instructor or classmates’ speed, and not confined to attending classes</a:t>
            </a:r>
          </a:p>
          <a:p>
            <a:endParaRPr lang="en-US" sz="2000" dirty="0">
              <a:solidFill>
                <a:schemeClr val="bg2"/>
              </a:solidFill>
            </a:endParaRPr>
          </a:p>
          <a:p>
            <a:pPr marL="285750" indent="-285750">
              <a:buFont typeface="Arial" panose="020B0604020202020204" pitchFamily="34" charset="0"/>
              <a:buChar char="•"/>
            </a:pPr>
            <a:r>
              <a:rPr lang="en-US" sz="2000" dirty="0">
                <a:solidFill>
                  <a:schemeClr val="bg2"/>
                </a:solidFill>
              </a:rPr>
              <a:t>We are </a:t>
            </a:r>
            <a:r>
              <a:rPr lang="en-US" sz="2000" b="1" dirty="0">
                <a:solidFill>
                  <a:schemeClr val="bg2"/>
                </a:solidFill>
              </a:rPr>
              <a:t>much</a:t>
            </a:r>
            <a:r>
              <a:rPr lang="en-US" sz="2000" dirty="0">
                <a:solidFill>
                  <a:schemeClr val="bg2"/>
                </a:solidFill>
              </a:rPr>
              <a:t> more affordable than similar alternative route to certification programs, as well as Master’s of Education programs</a:t>
            </a:r>
          </a:p>
          <a:p>
            <a:endParaRPr lang="en-US" sz="2000" dirty="0">
              <a:solidFill>
                <a:schemeClr val="bg2"/>
              </a:solidFill>
            </a:endParaRPr>
          </a:p>
          <a:p>
            <a:pPr marL="285750" indent="-285750">
              <a:buFont typeface="Arial" panose="020B0604020202020204" pitchFamily="34" charset="0"/>
              <a:buChar char="•"/>
            </a:pPr>
            <a:r>
              <a:rPr lang="en-US" sz="2000" dirty="0">
                <a:solidFill>
                  <a:schemeClr val="bg2"/>
                </a:solidFill>
              </a:rPr>
              <a:t>We are state approved, or state board of education approved in all states we are located, and fulfill all annual reporting to stay in compliance with state requirements and regulations, ensuring there are no additional steps required to student and school to become certified</a:t>
            </a:r>
          </a:p>
          <a:p>
            <a:pPr marL="285750" indent="-285750">
              <a:buFont typeface="Arial" panose="020B0604020202020204" pitchFamily="34" charset="0"/>
              <a:buChar char="•"/>
            </a:pPr>
            <a:endParaRPr lang="en-US" dirty="0">
              <a:solidFill>
                <a:schemeClr val="tx2">
                  <a:lumMod val="75000"/>
                </a:schemeClr>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34272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08E7-887D-744F-94BC-837FD368534D}"/>
              </a:ext>
            </a:extLst>
          </p:cNvPr>
          <p:cNvSpPr>
            <a:spLocks noGrp="1"/>
          </p:cNvSpPr>
          <p:nvPr>
            <p:ph type="title"/>
          </p:nvPr>
        </p:nvSpPr>
        <p:spPr/>
        <p:txBody>
          <a:bodyPr>
            <a:normAutofit/>
          </a:bodyPr>
          <a:lstStyle/>
          <a:p>
            <a:r>
              <a:rPr lang="en-US" sz="7200" dirty="0">
                <a:latin typeface="Urbano Lt Cond" panose="020B0406020202040204" pitchFamily="34" charset="77"/>
              </a:rPr>
              <a:t>Free Trial</a:t>
            </a:r>
          </a:p>
        </p:txBody>
      </p:sp>
      <p:sp>
        <p:nvSpPr>
          <p:cNvPr id="3" name="TextBox 2">
            <a:extLst>
              <a:ext uri="{FF2B5EF4-FFF2-40B4-BE49-F238E27FC236}">
                <a16:creationId xmlns:a16="http://schemas.microsoft.com/office/drawing/2014/main" id="{1DF8BA3F-28C5-6E4A-838E-67D47E9A6FED}"/>
              </a:ext>
            </a:extLst>
          </p:cNvPr>
          <p:cNvSpPr txBox="1"/>
          <p:nvPr/>
        </p:nvSpPr>
        <p:spPr>
          <a:xfrm>
            <a:off x="304800" y="2667000"/>
            <a:ext cx="4724400" cy="3662541"/>
          </a:xfrm>
          <a:prstGeom prst="rect">
            <a:avLst/>
          </a:prstGeom>
          <a:noFill/>
        </p:spPr>
        <p:txBody>
          <a:bodyPr wrap="square" rtlCol="0">
            <a:spAutoFit/>
          </a:bodyPr>
          <a:lstStyle/>
          <a:p>
            <a:pPr algn="ctr"/>
            <a:r>
              <a:rPr lang="en-US" sz="2800" b="1" dirty="0">
                <a:solidFill>
                  <a:srgbClr val="C00000"/>
                </a:solidFill>
                <a:latin typeface="FullerSansDT ExtraBold" panose="020B0204040502020203" pitchFamily="34" charset="77"/>
              </a:rPr>
              <a:t>7 Day Free Trial Available!</a:t>
            </a:r>
          </a:p>
          <a:p>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No obligation. No credit card needed.</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7 days to look over the entire program.</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Try practice quizzes and practice exams.</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Visit our website (listed below) and click on Free Trial in the top right corner.</a:t>
            </a:r>
          </a:p>
          <a:p>
            <a:endParaRPr lang="en-US" dirty="0">
              <a:latin typeface="FullerSansDT ExtraLight" panose="020B0204040502020203" pitchFamily="34" charset="77"/>
            </a:endParaRPr>
          </a:p>
          <a:p>
            <a:pPr algn="ctr"/>
            <a:r>
              <a:rPr lang="en-US" sz="2400" b="1" dirty="0" err="1">
                <a:solidFill>
                  <a:srgbClr val="C00000"/>
                </a:solidFill>
                <a:latin typeface="FullerSansDT ExtraBold" panose="020B0204040502020203" pitchFamily="34" charset="77"/>
              </a:rPr>
              <a:t>www.americanboard.org</a:t>
            </a:r>
            <a:endParaRPr lang="en-US" sz="2400" b="1" dirty="0">
              <a:solidFill>
                <a:srgbClr val="C00000"/>
              </a:solidFill>
              <a:latin typeface="FullerSansDT ExtraBold" panose="020B0204040502020203" pitchFamily="34" charset="77"/>
            </a:endParaRPr>
          </a:p>
        </p:txBody>
      </p:sp>
      <p:pic>
        <p:nvPicPr>
          <p:cNvPr id="5" name="Picture 4">
            <a:extLst>
              <a:ext uri="{FF2B5EF4-FFF2-40B4-BE49-F238E27FC236}">
                <a16:creationId xmlns:a16="http://schemas.microsoft.com/office/drawing/2014/main" id="{6C01FFAC-735C-5F41-968E-A48780AAD6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7800" y="2819400"/>
            <a:ext cx="3532674" cy="3581400"/>
          </a:xfrm>
          <a:prstGeom prst="rect">
            <a:avLst/>
          </a:prstGeom>
        </p:spPr>
      </p:pic>
      <p:cxnSp>
        <p:nvCxnSpPr>
          <p:cNvPr id="7" name="Curved Connector 6">
            <a:extLst>
              <a:ext uri="{FF2B5EF4-FFF2-40B4-BE49-F238E27FC236}">
                <a16:creationId xmlns:a16="http://schemas.microsoft.com/office/drawing/2014/main" id="{70985D4A-5240-2245-8C63-60451C22A2BE}"/>
              </a:ext>
            </a:extLst>
          </p:cNvPr>
          <p:cNvCxnSpPr>
            <a:cxnSpLocks/>
          </p:cNvCxnSpPr>
          <p:nvPr/>
        </p:nvCxnSpPr>
        <p:spPr>
          <a:xfrm flipV="1">
            <a:off x="3886200" y="2971800"/>
            <a:ext cx="4267200" cy="2514600"/>
          </a:xfrm>
          <a:prstGeom prst="curvedConnector3">
            <a:avLst/>
          </a:prstGeom>
          <a:ln w="28575">
            <a:solidFill>
              <a:srgbClr val="C00000">
                <a:alpha val="97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575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latin typeface="Urbano Lt Cond" pitchFamily="34" charset="0"/>
              </a:rPr>
              <a:t>Contact Information</a:t>
            </a:r>
          </a:p>
        </p:txBody>
      </p:sp>
      <p:sp>
        <p:nvSpPr>
          <p:cNvPr id="3" name="TextBox 2"/>
          <p:cNvSpPr txBox="1"/>
          <p:nvPr/>
        </p:nvSpPr>
        <p:spPr>
          <a:xfrm>
            <a:off x="1600200" y="2438400"/>
            <a:ext cx="5943600" cy="3847207"/>
          </a:xfrm>
          <a:prstGeom prst="rect">
            <a:avLst/>
          </a:prstGeom>
          <a:noFill/>
        </p:spPr>
        <p:txBody>
          <a:bodyPr wrap="square" rtlCol="0">
            <a:spAutoFit/>
          </a:bodyPr>
          <a:lstStyle/>
          <a:p>
            <a:r>
              <a:rPr lang="en-US" sz="3200" b="1" dirty="0">
                <a:solidFill>
                  <a:schemeClr val="bg2"/>
                </a:solidFill>
              </a:rPr>
              <a:t>PHONE: </a:t>
            </a:r>
            <a:r>
              <a:rPr lang="en-US" sz="2800" dirty="0">
                <a:solidFill>
                  <a:schemeClr val="bg2"/>
                </a:solidFill>
              </a:rPr>
              <a:t>1-877-669-2228</a:t>
            </a:r>
          </a:p>
          <a:p>
            <a:endParaRPr lang="en-US" sz="2800" dirty="0">
              <a:solidFill>
                <a:schemeClr val="bg2"/>
              </a:solidFill>
            </a:endParaRPr>
          </a:p>
          <a:p>
            <a:r>
              <a:rPr lang="en-US" sz="3200" b="1" dirty="0">
                <a:solidFill>
                  <a:schemeClr val="bg2"/>
                </a:solidFill>
              </a:rPr>
              <a:t>Email: </a:t>
            </a:r>
            <a:r>
              <a:rPr lang="en-US" sz="2800" dirty="0">
                <a:hlinkClick r:id="rId2"/>
              </a:rPr>
              <a:t>info@americanboard.org</a:t>
            </a:r>
            <a:r>
              <a:rPr lang="en-US" sz="2800" dirty="0"/>
              <a:t> </a:t>
            </a:r>
            <a:endParaRPr lang="en-US" sz="2800" dirty="0">
              <a:solidFill>
                <a:schemeClr val="tx2">
                  <a:lumMod val="75000"/>
                </a:schemeClr>
              </a:solidFill>
            </a:endParaRPr>
          </a:p>
          <a:p>
            <a:endParaRPr lang="en-US" sz="2800" dirty="0">
              <a:solidFill>
                <a:schemeClr val="bg2"/>
              </a:solidFill>
            </a:endParaRPr>
          </a:p>
          <a:p>
            <a:r>
              <a:rPr lang="en-US" sz="3200" b="1" dirty="0">
                <a:solidFill>
                  <a:schemeClr val="bg2"/>
                </a:solidFill>
              </a:rPr>
              <a:t>Hours: </a:t>
            </a:r>
            <a:r>
              <a:rPr lang="en-US" sz="2800" dirty="0">
                <a:solidFill>
                  <a:schemeClr val="bg2"/>
                </a:solidFill>
              </a:rPr>
              <a:t>Monday- Friday from 9am- 11pm EST</a:t>
            </a:r>
          </a:p>
          <a:p>
            <a:endParaRPr lang="en-US" sz="3200" dirty="0">
              <a:solidFill>
                <a:schemeClr val="bg2"/>
              </a:solidFill>
            </a:endParaRPr>
          </a:p>
          <a:p>
            <a:r>
              <a:rPr lang="en-US" sz="3200" b="1" dirty="0">
                <a:solidFill>
                  <a:schemeClr val="bg2"/>
                </a:solidFill>
              </a:rPr>
              <a:t>Website: </a:t>
            </a:r>
            <a:r>
              <a:rPr lang="en-US" sz="2800" dirty="0">
                <a:hlinkClick r:id="rId3"/>
              </a:rPr>
              <a:t>www.AmericanBoard.org</a:t>
            </a:r>
            <a:r>
              <a:rPr lang="en-US" sz="2800" dirty="0"/>
              <a:t> </a:t>
            </a:r>
          </a:p>
        </p:txBody>
      </p:sp>
    </p:spTree>
    <p:extLst>
      <p:ext uri="{BB962C8B-B14F-4D97-AF65-F5344CB8AC3E}">
        <p14:creationId xmlns:p14="http://schemas.microsoft.com/office/powerpoint/2010/main" val="325247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solidFill>
                  <a:schemeClr val="bg2"/>
                </a:solidFill>
              </a:rPr>
              <a:t>We are a non-profit organization, founded in 2001 by a grant from the U.S. Department of Education</a:t>
            </a:r>
          </a:p>
          <a:p>
            <a:endParaRPr lang="en-US" dirty="0">
              <a:solidFill>
                <a:schemeClr val="bg2"/>
              </a:solidFill>
            </a:endParaRPr>
          </a:p>
          <a:p>
            <a:r>
              <a:rPr lang="en-US" dirty="0">
                <a:solidFill>
                  <a:schemeClr val="bg2"/>
                </a:solidFill>
              </a:rPr>
              <a:t>We are an </a:t>
            </a:r>
            <a:r>
              <a:rPr lang="en-US" b="1" dirty="0">
                <a:solidFill>
                  <a:schemeClr val="bg2"/>
                </a:solidFill>
              </a:rPr>
              <a:t>alternative route to teacher certification</a:t>
            </a:r>
            <a:r>
              <a:rPr lang="en-US" dirty="0">
                <a:solidFill>
                  <a:schemeClr val="bg2"/>
                </a:solidFill>
              </a:rPr>
              <a:t> in over a dozen states</a:t>
            </a:r>
          </a:p>
          <a:p>
            <a:endParaRPr lang="en-US" dirty="0">
              <a:solidFill>
                <a:schemeClr val="bg2"/>
              </a:solidFill>
            </a:endParaRPr>
          </a:p>
          <a:p>
            <a:r>
              <a:rPr lang="en-US" dirty="0">
                <a:solidFill>
                  <a:schemeClr val="bg2"/>
                </a:solidFill>
              </a:rPr>
              <a:t>We help career changers earn teacher certification without returning to school or taking out student loans</a:t>
            </a:r>
          </a:p>
          <a:p>
            <a:endParaRPr lang="en-US" dirty="0">
              <a:solidFill>
                <a:schemeClr val="bg2"/>
              </a:solidFill>
            </a:endParaRPr>
          </a:p>
          <a:p>
            <a:r>
              <a:rPr lang="en-US" dirty="0">
                <a:solidFill>
                  <a:schemeClr val="bg2"/>
                </a:solidFill>
              </a:rPr>
              <a:t>We help communities deal with the teacher shortage by placing local, talented professionals in the classroom to share their experiences while educating the next generation of Americans</a:t>
            </a:r>
          </a:p>
        </p:txBody>
      </p:sp>
      <p:sp>
        <p:nvSpPr>
          <p:cNvPr id="3" name="Title 2"/>
          <p:cNvSpPr>
            <a:spLocks noGrp="1"/>
          </p:cNvSpPr>
          <p:nvPr>
            <p:ph type="title"/>
          </p:nvPr>
        </p:nvSpPr>
        <p:spPr/>
        <p:txBody>
          <a:bodyPr>
            <a:normAutofit/>
          </a:bodyPr>
          <a:lstStyle/>
          <a:p>
            <a:r>
              <a:rPr lang="en-US" sz="6000" dirty="0">
                <a:latin typeface="Urbano Lt Cond" pitchFamily="34" charset="0"/>
              </a:rPr>
              <a:t>American Board: A Summary</a:t>
            </a:r>
          </a:p>
        </p:txBody>
      </p:sp>
    </p:spTree>
    <p:extLst>
      <p:ext uri="{BB962C8B-B14F-4D97-AF65-F5344CB8AC3E}">
        <p14:creationId xmlns:p14="http://schemas.microsoft.com/office/powerpoint/2010/main" val="58880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5" name="Content Placeholder 4"/>
          <p:cNvSpPr>
            <a:spLocks noGrp="1"/>
          </p:cNvSpPr>
          <p:nvPr>
            <p:ph sz="quarter" idx="13"/>
          </p:nvPr>
        </p:nvSpPr>
        <p:spPr/>
        <p:txBody>
          <a:bodyPr/>
          <a:lstStyle/>
          <a:p>
            <a:pPr marL="0" indent="0">
              <a:buNone/>
            </a:pPr>
            <a:r>
              <a:rPr lang="en-US" sz="3200" b="1" dirty="0">
                <a:solidFill>
                  <a:schemeClr val="bg2"/>
                </a:solidFill>
              </a:rPr>
              <a:t>All you need:</a:t>
            </a:r>
          </a:p>
          <a:p>
            <a:pPr lvl="1"/>
            <a:r>
              <a:rPr lang="en-US" dirty="0">
                <a:solidFill>
                  <a:schemeClr val="bg2"/>
                </a:solidFill>
              </a:rPr>
              <a:t>A Regionally Accredited Bachelor’s Degree in ANY field</a:t>
            </a:r>
          </a:p>
          <a:p>
            <a:pPr lvl="1"/>
            <a:r>
              <a:rPr lang="en-US" dirty="0">
                <a:solidFill>
                  <a:schemeClr val="bg2"/>
                </a:solidFill>
              </a:rPr>
              <a:t>Pass a standard Background Check</a:t>
            </a:r>
          </a:p>
          <a:p>
            <a:pPr lvl="1"/>
            <a:endParaRPr lang="en-US" dirty="0">
              <a:solidFill>
                <a:schemeClr val="bg2"/>
              </a:solidFill>
            </a:endParaRPr>
          </a:p>
          <a:p>
            <a:pPr marL="301943" lvl="1" indent="0">
              <a:buNone/>
            </a:pPr>
            <a:r>
              <a:rPr lang="en-US" dirty="0">
                <a:solidFill>
                  <a:schemeClr val="bg2"/>
                </a:solidFill>
              </a:rPr>
              <a:t>…that’s it!</a:t>
            </a:r>
          </a:p>
        </p:txBody>
      </p:sp>
      <p:sp>
        <p:nvSpPr>
          <p:cNvPr id="6" name="Content Placeholder 5"/>
          <p:cNvSpPr>
            <a:spLocks noGrp="1"/>
          </p:cNvSpPr>
          <p:nvPr>
            <p:ph sz="quarter" idx="14"/>
          </p:nvPr>
        </p:nvSpPr>
        <p:spPr>
          <a:xfrm>
            <a:off x="4645152" y="2679192"/>
            <a:ext cx="4117848" cy="3447288"/>
          </a:xfrm>
        </p:spPr>
        <p:txBody>
          <a:bodyPr>
            <a:normAutofit lnSpcReduction="10000"/>
          </a:bodyPr>
          <a:lstStyle/>
          <a:p>
            <a:pPr marL="0" indent="0">
              <a:buNone/>
            </a:pPr>
            <a:r>
              <a:rPr lang="en-US" sz="3200" b="1" dirty="0">
                <a:solidFill>
                  <a:schemeClr val="bg2"/>
                </a:solidFill>
              </a:rPr>
              <a:t>What you do:</a:t>
            </a:r>
          </a:p>
          <a:p>
            <a:pPr lvl="1"/>
            <a:r>
              <a:rPr lang="en-US" dirty="0">
                <a:solidFill>
                  <a:schemeClr val="bg2"/>
                </a:solidFill>
              </a:rPr>
              <a:t>Study online for two exams- a </a:t>
            </a:r>
            <a:r>
              <a:rPr lang="en-US" b="1" dirty="0">
                <a:solidFill>
                  <a:schemeClr val="bg2"/>
                </a:solidFill>
              </a:rPr>
              <a:t>subject area exam</a:t>
            </a:r>
            <a:r>
              <a:rPr lang="en-US" dirty="0">
                <a:solidFill>
                  <a:schemeClr val="bg2"/>
                </a:solidFill>
              </a:rPr>
              <a:t> and our </a:t>
            </a:r>
            <a:r>
              <a:rPr lang="en-US" b="1" dirty="0">
                <a:solidFill>
                  <a:schemeClr val="bg2"/>
                </a:solidFill>
              </a:rPr>
              <a:t>Professional Teacher Knowledge </a:t>
            </a:r>
            <a:r>
              <a:rPr lang="en-US" dirty="0">
                <a:solidFill>
                  <a:schemeClr val="bg2"/>
                </a:solidFill>
              </a:rPr>
              <a:t>exam</a:t>
            </a:r>
            <a:r>
              <a:rPr lang="en-US" b="1" dirty="0">
                <a:solidFill>
                  <a:schemeClr val="bg2"/>
                </a:solidFill>
              </a:rPr>
              <a:t> </a:t>
            </a:r>
            <a:r>
              <a:rPr lang="en-US" dirty="0">
                <a:solidFill>
                  <a:schemeClr val="bg2"/>
                </a:solidFill>
              </a:rPr>
              <a:t>(PTK)</a:t>
            </a:r>
          </a:p>
          <a:p>
            <a:pPr lvl="1"/>
            <a:r>
              <a:rPr lang="en-US" dirty="0">
                <a:solidFill>
                  <a:schemeClr val="bg2"/>
                </a:solidFill>
              </a:rPr>
              <a:t>Pass both exams to earn our Teacher Certification</a:t>
            </a:r>
          </a:p>
          <a:p>
            <a:pPr lvl="1"/>
            <a:r>
              <a:rPr lang="en-US" dirty="0">
                <a:solidFill>
                  <a:schemeClr val="bg2"/>
                </a:solidFill>
              </a:rPr>
              <a:t>Complete American Board clinical experience program within first year teaching</a:t>
            </a:r>
          </a:p>
        </p:txBody>
      </p:sp>
    </p:spTree>
    <p:extLst>
      <p:ext uri="{BB962C8B-B14F-4D97-AF65-F5344CB8AC3E}">
        <p14:creationId xmlns:p14="http://schemas.microsoft.com/office/powerpoint/2010/main" val="367565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6" name="Content Placeholder 5"/>
          <p:cNvSpPr>
            <a:spLocks noGrp="1"/>
          </p:cNvSpPr>
          <p:nvPr>
            <p:ph sz="quarter" idx="14"/>
          </p:nvPr>
        </p:nvSpPr>
        <p:spPr>
          <a:xfrm>
            <a:off x="381000" y="1981200"/>
            <a:ext cx="8153400" cy="4191000"/>
          </a:xfrm>
        </p:spPr>
        <p:txBody>
          <a:bodyPr>
            <a:noAutofit/>
          </a:bodyPr>
          <a:lstStyle/>
          <a:p>
            <a:pPr marL="0" indent="0">
              <a:buNone/>
            </a:pPr>
            <a:endParaRPr lang="en-US" sz="3600" b="1" dirty="0">
              <a:solidFill>
                <a:schemeClr val="bg2"/>
              </a:solidFill>
            </a:endParaRPr>
          </a:p>
          <a:p>
            <a:pPr lvl="1"/>
            <a:r>
              <a:rPr lang="en-US" sz="2400" dirty="0">
                <a:solidFill>
                  <a:schemeClr val="bg2"/>
                </a:solidFill>
              </a:rPr>
              <a:t>Program candidates have </a:t>
            </a:r>
            <a:r>
              <a:rPr lang="en-US" sz="3600" b="1" dirty="0">
                <a:solidFill>
                  <a:schemeClr val="bg2"/>
                </a:solidFill>
              </a:rPr>
              <a:t>12</a:t>
            </a:r>
            <a:r>
              <a:rPr lang="en-US" sz="2800" b="1" dirty="0">
                <a:solidFill>
                  <a:schemeClr val="bg2"/>
                </a:solidFill>
              </a:rPr>
              <a:t> MONTHS </a:t>
            </a:r>
            <a:r>
              <a:rPr lang="en-US" sz="2400" dirty="0">
                <a:solidFill>
                  <a:schemeClr val="bg2"/>
                </a:solidFill>
              </a:rPr>
              <a:t>from the date of enrollment to work with our self-paced, self study program </a:t>
            </a:r>
            <a:r>
              <a:rPr lang="en-US" sz="2400" i="1" dirty="0">
                <a:solidFill>
                  <a:schemeClr val="bg2"/>
                </a:solidFill>
              </a:rPr>
              <a:t>(average time to complete the program is 7-10 months)</a:t>
            </a:r>
          </a:p>
          <a:p>
            <a:pPr lvl="2"/>
            <a:r>
              <a:rPr lang="en-US" sz="2200" i="1" dirty="0">
                <a:solidFill>
                  <a:schemeClr val="bg2"/>
                </a:solidFill>
              </a:rPr>
              <a:t>Clinical Experience will take place within first year teaching on state temporary license.</a:t>
            </a:r>
            <a:endParaRPr lang="en-US" sz="2200" dirty="0">
              <a:solidFill>
                <a:schemeClr val="bg2"/>
              </a:solidFill>
            </a:endParaRPr>
          </a:p>
          <a:p>
            <a:pPr lvl="1"/>
            <a:r>
              <a:rPr lang="en-US" sz="2400" dirty="0">
                <a:solidFill>
                  <a:schemeClr val="bg2"/>
                </a:solidFill>
              </a:rPr>
              <a:t>Once ready to take either exam, you sign up at your local Pearson VUE Testing Center</a:t>
            </a:r>
          </a:p>
        </p:txBody>
      </p:sp>
    </p:spTree>
    <p:extLst>
      <p:ext uri="{BB962C8B-B14F-4D97-AF65-F5344CB8AC3E}">
        <p14:creationId xmlns:p14="http://schemas.microsoft.com/office/powerpoint/2010/main" val="249351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6" name="Content Placeholder 5"/>
          <p:cNvSpPr>
            <a:spLocks noGrp="1"/>
          </p:cNvSpPr>
          <p:nvPr>
            <p:ph sz="quarter" idx="14"/>
          </p:nvPr>
        </p:nvSpPr>
        <p:spPr>
          <a:xfrm>
            <a:off x="381000" y="2514600"/>
            <a:ext cx="8153400" cy="4038600"/>
          </a:xfrm>
        </p:spPr>
        <p:txBody>
          <a:bodyPr>
            <a:noAutofit/>
          </a:bodyPr>
          <a:lstStyle/>
          <a:p>
            <a:endParaRPr lang="en-US" dirty="0">
              <a:solidFill>
                <a:schemeClr val="bg2"/>
              </a:solidFill>
              <a:latin typeface="+mj-lt"/>
            </a:endParaRPr>
          </a:p>
          <a:p>
            <a:r>
              <a:rPr lang="en-US" sz="2000" dirty="0">
                <a:solidFill>
                  <a:schemeClr val="bg2"/>
                </a:solidFill>
                <a:latin typeface="+mj-lt"/>
              </a:rPr>
              <a:t>After both exams are passed, students will receive their American Board Certificate and SC Dept. of Education temporary teaching permit</a:t>
            </a:r>
          </a:p>
          <a:p>
            <a:pPr marL="0" indent="0">
              <a:buNone/>
            </a:pPr>
            <a:endParaRPr lang="en-US" sz="2200" dirty="0">
              <a:solidFill>
                <a:schemeClr val="bg2"/>
              </a:solidFill>
              <a:latin typeface="+mj-lt"/>
            </a:endParaRPr>
          </a:p>
          <a:p>
            <a:r>
              <a:rPr lang="en-US" sz="2000" dirty="0">
                <a:solidFill>
                  <a:schemeClr val="bg2"/>
                </a:solidFill>
                <a:latin typeface="+mj-lt"/>
              </a:rPr>
              <a:t>While on the state temporary permit your first three years teaching…</a:t>
            </a:r>
          </a:p>
          <a:p>
            <a:pPr lvl="1"/>
            <a:r>
              <a:rPr lang="en-US" sz="1800" dirty="0">
                <a:solidFill>
                  <a:schemeClr val="bg2"/>
                </a:solidFill>
                <a:latin typeface="+mj-lt"/>
              </a:rPr>
              <a:t>You will participate in </a:t>
            </a:r>
            <a:r>
              <a:rPr lang="en-US" sz="1800" b="1" i="1" dirty="0">
                <a:solidFill>
                  <a:schemeClr val="bg2"/>
                </a:solidFill>
                <a:latin typeface="+mj-lt"/>
              </a:rPr>
              <a:t>American Board Clinical Experience </a:t>
            </a:r>
            <a:r>
              <a:rPr lang="en-US" sz="1800" dirty="0">
                <a:solidFill>
                  <a:schemeClr val="bg2"/>
                </a:solidFill>
                <a:latin typeface="+mj-lt"/>
              </a:rPr>
              <a:t>your first year teaching</a:t>
            </a:r>
          </a:p>
          <a:p>
            <a:pPr lvl="1"/>
            <a:r>
              <a:rPr lang="en-US" sz="1800" dirty="0">
                <a:solidFill>
                  <a:schemeClr val="bg2"/>
                </a:solidFill>
                <a:latin typeface="+mj-lt"/>
              </a:rPr>
              <a:t>Receive professional development, undergo standard observation hours, and complete a school district mentoring component</a:t>
            </a:r>
          </a:p>
          <a:p>
            <a:pPr lvl="1"/>
            <a:r>
              <a:rPr lang="en-US" sz="1800" dirty="0">
                <a:solidFill>
                  <a:schemeClr val="bg2"/>
                </a:solidFill>
                <a:latin typeface="+mj-lt"/>
              </a:rPr>
              <a:t>Pass the Principals of Learning and Teaching (PLT)  Praxis Exam</a:t>
            </a:r>
          </a:p>
        </p:txBody>
      </p:sp>
    </p:spTree>
    <p:extLst>
      <p:ext uri="{BB962C8B-B14F-4D97-AF65-F5344CB8AC3E}">
        <p14:creationId xmlns:p14="http://schemas.microsoft.com/office/powerpoint/2010/main" val="21452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6" name="Content Placeholder 5"/>
          <p:cNvSpPr>
            <a:spLocks noGrp="1"/>
          </p:cNvSpPr>
          <p:nvPr>
            <p:ph sz="quarter" idx="14"/>
          </p:nvPr>
        </p:nvSpPr>
        <p:spPr>
          <a:xfrm>
            <a:off x="457200" y="2971800"/>
            <a:ext cx="8153400" cy="4191000"/>
          </a:xfrm>
        </p:spPr>
        <p:txBody>
          <a:bodyPr>
            <a:noAutofit/>
          </a:bodyPr>
          <a:lstStyle/>
          <a:p>
            <a:r>
              <a:rPr lang="en-US" dirty="0">
                <a:solidFill>
                  <a:schemeClr val="bg2"/>
                </a:solidFill>
                <a:latin typeface="+mj-lt"/>
              </a:rPr>
              <a:t>After completing local district and state requirements on your temporary teaching permit, you will be upgraded to the state-issued, full-time teaching permit. </a:t>
            </a:r>
          </a:p>
          <a:p>
            <a:endParaRPr lang="en-US" dirty="0">
              <a:solidFill>
                <a:schemeClr val="bg2"/>
              </a:solidFill>
              <a:latin typeface="+mj-lt"/>
            </a:endParaRPr>
          </a:p>
          <a:p>
            <a:r>
              <a:rPr lang="en-US" dirty="0">
                <a:solidFill>
                  <a:schemeClr val="bg2"/>
                </a:solidFill>
                <a:latin typeface="+mj-lt"/>
              </a:rPr>
              <a:t>At this point, you are fully certified and may continue to renew your full-time permit per state and local requirements every 5 years.</a:t>
            </a:r>
          </a:p>
        </p:txBody>
      </p:sp>
    </p:spTree>
    <p:extLst>
      <p:ext uri="{BB962C8B-B14F-4D97-AF65-F5344CB8AC3E}">
        <p14:creationId xmlns:p14="http://schemas.microsoft.com/office/powerpoint/2010/main" val="1141365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Resources for you:</a:t>
            </a:r>
          </a:p>
        </p:txBody>
      </p:sp>
      <p:sp>
        <p:nvSpPr>
          <p:cNvPr id="5" name="Content Placeholder 4"/>
          <p:cNvSpPr>
            <a:spLocks noGrp="1"/>
          </p:cNvSpPr>
          <p:nvPr>
            <p:ph sz="quarter" idx="13"/>
          </p:nvPr>
        </p:nvSpPr>
        <p:spPr>
          <a:xfrm>
            <a:off x="676654" y="2679192"/>
            <a:ext cx="8010145" cy="3447288"/>
          </a:xfrm>
        </p:spPr>
        <p:txBody>
          <a:bodyPr/>
          <a:lstStyle/>
          <a:p>
            <a:pPr marL="0" indent="0">
              <a:buNone/>
            </a:pPr>
            <a:r>
              <a:rPr lang="en-US" sz="3200" b="1" dirty="0">
                <a:solidFill>
                  <a:schemeClr val="bg2"/>
                </a:solidFill>
              </a:rPr>
              <a:t>American Board provides:</a:t>
            </a:r>
          </a:p>
          <a:p>
            <a:pPr lvl="1"/>
            <a:r>
              <a:rPr lang="en-US" dirty="0">
                <a:solidFill>
                  <a:schemeClr val="bg2"/>
                </a:solidFill>
              </a:rPr>
              <a:t>Online study materials in the form of an online textbook, standards, study plan, and practice exams to assess your own progress</a:t>
            </a:r>
          </a:p>
          <a:p>
            <a:pPr lvl="1"/>
            <a:r>
              <a:rPr lang="en-US" dirty="0">
                <a:solidFill>
                  <a:schemeClr val="bg2"/>
                </a:solidFill>
              </a:rPr>
              <a:t>Initial testing fees at Pearson VUE Testing Center are included in the cost of the program.</a:t>
            </a:r>
          </a:p>
          <a:p>
            <a:pPr lvl="1"/>
            <a:r>
              <a:rPr lang="en-US" dirty="0">
                <a:solidFill>
                  <a:schemeClr val="bg2"/>
                </a:solidFill>
              </a:rPr>
              <a:t>Clinical Experience</a:t>
            </a:r>
          </a:p>
        </p:txBody>
      </p:sp>
    </p:spTree>
    <p:extLst>
      <p:ext uri="{BB962C8B-B14F-4D97-AF65-F5344CB8AC3E}">
        <p14:creationId xmlns:p14="http://schemas.microsoft.com/office/powerpoint/2010/main" val="24782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3900" y="1981200"/>
            <a:ext cx="7772400" cy="2311160"/>
          </a:xfrm>
        </p:spPr>
        <p:txBody>
          <a:bodyPr>
            <a:normAutofit/>
          </a:bodyPr>
          <a:lstStyle/>
          <a:p>
            <a:r>
              <a:rPr lang="en-US" sz="2800" dirty="0"/>
              <a:t>Student teaching is not required. </a:t>
            </a:r>
            <a:br>
              <a:rPr lang="en-US" sz="2800" dirty="0"/>
            </a:br>
            <a:br>
              <a:rPr lang="en-US" sz="2800" dirty="0"/>
            </a:br>
            <a:r>
              <a:rPr lang="en-US" sz="2800" dirty="0"/>
              <a:t>Schools usually have a mentorship option in place to help new teachers.</a:t>
            </a:r>
          </a:p>
        </p:txBody>
      </p:sp>
      <p:sp>
        <p:nvSpPr>
          <p:cNvPr id="6" name="Text Placeholder 5"/>
          <p:cNvSpPr>
            <a:spLocks noGrp="1"/>
          </p:cNvSpPr>
          <p:nvPr>
            <p:ph type="body" idx="1"/>
          </p:nvPr>
        </p:nvSpPr>
        <p:spPr>
          <a:xfrm>
            <a:off x="685800" y="457200"/>
            <a:ext cx="7772400" cy="939801"/>
          </a:xfrm>
        </p:spPr>
        <p:txBody>
          <a:bodyPr>
            <a:noAutofit/>
          </a:bodyPr>
          <a:lstStyle/>
          <a:p>
            <a:r>
              <a:rPr lang="en-US" sz="4800" dirty="0">
                <a:latin typeface="Urbano Lt Cond" pitchFamily="34" charset="0"/>
              </a:rPr>
              <a:t>What about student teaching?</a:t>
            </a:r>
          </a:p>
        </p:txBody>
      </p:sp>
      <p:sp>
        <p:nvSpPr>
          <p:cNvPr id="7" name="TextBox 6"/>
          <p:cNvSpPr txBox="1"/>
          <p:nvPr/>
        </p:nvSpPr>
        <p:spPr>
          <a:xfrm>
            <a:off x="609600" y="5105400"/>
            <a:ext cx="8001000" cy="1200329"/>
          </a:xfrm>
          <a:prstGeom prst="rect">
            <a:avLst/>
          </a:prstGeom>
          <a:noFill/>
        </p:spPr>
        <p:txBody>
          <a:bodyPr wrap="square" rtlCol="0">
            <a:spAutoFit/>
          </a:bodyPr>
          <a:lstStyle/>
          <a:p>
            <a:r>
              <a:rPr lang="en-US" sz="2400" dirty="0">
                <a:solidFill>
                  <a:schemeClr val="accent1"/>
                </a:solidFill>
                <a:latin typeface="FullerSansDT ExtraBold" pitchFamily="34" charset="0"/>
              </a:rPr>
              <a:t>We </a:t>
            </a:r>
            <a:r>
              <a:rPr lang="en-US" sz="2400" u="sng" dirty="0">
                <a:solidFill>
                  <a:schemeClr val="accent1"/>
                </a:solidFill>
                <a:latin typeface="FullerSansDT ExtraBold" pitchFamily="34" charset="0"/>
              </a:rPr>
              <a:t>HIGHLY</a:t>
            </a:r>
            <a:r>
              <a:rPr lang="en-US" sz="2400" dirty="0">
                <a:solidFill>
                  <a:schemeClr val="accent1"/>
                </a:solidFill>
                <a:latin typeface="FullerSansDT ExtraBold" pitchFamily="34" charset="0"/>
              </a:rPr>
              <a:t> recommend substitute teaching prior to completing your certification with us. It’s a great way to assess which age group you prefer to work with.</a:t>
            </a:r>
          </a:p>
        </p:txBody>
      </p:sp>
    </p:spTree>
    <p:extLst>
      <p:ext uri="{BB962C8B-B14F-4D97-AF65-F5344CB8AC3E}">
        <p14:creationId xmlns:p14="http://schemas.microsoft.com/office/powerpoint/2010/main" val="572046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52728"/>
          </a:xfrm>
        </p:spPr>
        <p:txBody>
          <a:bodyPr>
            <a:noAutofit/>
          </a:bodyPr>
          <a:lstStyle/>
          <a:p>
            <a:r>
              <a:rPr lang="en-US" sz="5400" dirty="0">
                <a:latin typeface="Urbano Lt Cond" pitchFamily="34" charset="0"/>
              </a:rPr>
              <a:t>Subject Areas offered in SC</a:t>
            </a:r>
          </a:p>
        </p:txBody>
      </p:sp>
      <p:sp>
        <p:nvSpPr>
          <p:cNvPr id="3" name="TextBox 2"/>
          <p:cNvSpPr txBox="1"/>
          <p:nvPr/>
        </p:nvSpPr>
        <p:spPr>
          <a:xfrm>
            <a:off x="2743200" y="2590800"/>
            <a:ext cx="5943600" cy="3970318"/>
          </a:xfrm>
          <a:prstGeom prst="rect">
            <a:avLst/>
          </a:prstGeom>
          <a:noFill/>
        </p:spPr>
        <p:txBody>
          <a:bodyPr wrap="square" rtlCol="0">
            <a:spAutoFit/>
          </a:bodyPr>
          <a:lstStyle/>
          <a:p>
            <a:pPr marL="285750" indent="-285750">
              <a:buFont typeface="Wingdings" panose="05000000000000000000" pitchFamily="2" charset="2"/>
              <a:buChar char="v"/>
            </a:pPr>
            <a:r>
              <a:rPr lang="en-US" sz="2800" dirty="0">
                <a:solidFill>
                  <a:schemeClr val="bg2"/>
                </a:solidFill>
              </a:rPr>
              <a:t>Biology* (9-12)</a:t>
            </a:r>
          </a:p>
          <a:p>
            <a:pPr marL="285750" indent="-285750">
              <a:buFont typeface="Wingdings" panose="05000000000000000000" pitchFamily="2" charset="2"/>
              <a:buChar char="v"/>
            </a:pPr>
            <a:r>
              <a:rPr lang="en-US" sz="2800" dirty="0">
                <a:solidFill>
                  <a:schemeClr val="bg2"/>
                </a:solidFill>
              </a:rPr>
              <a:t>Chemistry (9-12)</a:t>
            </a:r>
          </a:p>
          <a:p>
            <a:pPr marL="285750" indent="-285750">
              <a:buFont typeface="Wingdings" panose="05000000000000000000" pitchFamily="2" charset="2"/>
              <a:buChar char="v"/>
            </a:pPr>
            <a:r>
              <a:rPr lang="en-US" sz="2800" dirty="0">
                <a:solidFill>
                  <a:schemeClr val="bg2"/>
                </a:solidFill>
              </a:rPr>
              <a:t>English* (5-12)</a:t>
            </a:r>
          </a:p>
          <a:p>
            <a:pPr marL="285750" indent="-285750">
              <a:buFont typeface="Wingdings" panose="05000000000000000000" pitchFamily="2" charset="2"/>
              <a:buChar char="v"/>
            </a:pPr>
            <a:r>
              <a:rPr lang="en-US" sz="2800" dirty="0">
                <a:solidFill>
                  <a:schemeClr val="bg2"/>
                </a:solidFill>
              </a:rPr>
              <a:t>General Science  (5-12)</a:t>
            </a:r>
          </a:p>
          <a:p>
            <a:pPr marL="285750" indent="-285750">
              <a:buFont typeface="Wingdings" panose="05000000000000000000" pitchFamily="2" charset="2"/>
              <a:buChar char="v"/>
            </a:pPr>
            <a:r>
              <a:rPr lang="en-US" sz="2800" dirty="0">
                <a:solidFill>
                  <a:schemeClr val="bg2"/>
                </a:solidFill>
              </a:rPr>
              <a:t>Math*  (5-12)</a:t>
            </a:r>
          </a:p>
          <a:p>
            <a:pPr marL="285750" indent="-285750">
              <a:buFont typeface="Wingdings" panose="05000000000000000000" pitchFamily="2" charset="2"/>
              <a:buChar char="v"/>
            </a:pPr>
            <a:r>
              <a:rPr lang="en-US" sz="2800" dirty="0">
                <a:solidFill>
                  <a:schemeClr val="bg2"/>
                </a:solidFill>
              </a:rPr>
              <a:t>Physics (9-12)</a:t>
            </a:r>
          </a:p>
          <a:p>
            <a:pPr marL="285750" indent="-285750">
              <a:buFont typeface="Wingdings" panose="05000000000000000000" pitchFamily="2" charset="2"/>
              <a:buChar char="v"/>
            </a:pPr>
            <a:endParaRPr lang="en-US" sz="2800" dirty="0">
              <a:solidFill>
                <a:schemeClr val="bg2"/>
              </a:solidFill>
            </a:endParaRPr>
          </a:p>
          <a:p>
            <a:endParaRPr lang="en-US" sz="2800" dirty="0">
              <a:solidFill>
                <a:schemeClr val="bg2"/>
              </a:solidFill>
            </a:endParaRPr>
          </a:p>
          <a:p>
            <a:r>
              <a:rPr lang="en-US" sz="2800" i="1" dirty="0">
                <a:solidFill>
                  <a:schemeClr val="bg2"/>
                </a:solidFill>
              </a:rPr>
              <a:t>* Premium Plan Available</a:t>
            </a:r>
          </a:p>
        </p:txBody>
      </p:sp>
    </p:spTree>
    <p:extLst>
      <p:ext uri="{BB962C8B-B14F-4D97-AF65-F5344CB8AC3E}">
        <p14:creationId xmlns:p14="http://schemas.microsoft.com/office/powerpoint/2010/main" val="31769178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2">
      <a:dk1>
        <a:sysClr val="windowText" lastClr="000000"/>
      </a:dk1>
      <a:lt1>
        <a:sysClr val="window" lastClr="FFFFFF"/>
      </a:lt1>
      <a:dk2>
        <a:srgbClr val="073E87"/>
      </a:dk2>
      <a:lt2>
        <a:srgbClr val="073E87"/>
      </a:lt2>
      <a:accent1>
        <a:srgbClr val="073E87"/>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8875</TotalTime>
  <Words>875</Words>
  <Application>Microsoft Macintosh PowerPoint</Application>
  <PresentationFormat>On-screen Show (4:3)</PresentationFormat>
  <Paragraphs>112</Paragraphs>
  <Slides>14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FullerSansDT ExtraLight</vt:lpstr>
      <vt:lpstr>Candara</vt:lpstr>
      <vt:lpstr>FullerSansDT ExtraBold</vt:lpstr>
      <vt:lpstr>Adobe Devanagari</vt:lpstr>
      <vt:lpstr>Calibri</vt:lpstr>
      <vt:lpstr>Wingdings</vt:lpstr>
      <vt:lpstr>Arial</vt:lpstr>
      <vt:lpstr>Urbano Lt Cond</vt:lpstr>
      <vt:lpstr>Symbol</vt:lpstr>
      <vt:lpstr>Waveform</vt:lpstr>
      <vt:lpstr>Program Overview for South Carolina</vt:lpstr>
      <vt:lpstr>American Board: A Summary</vt:lpstr>
      <vt:lpstr>How It Works</vt:lpstr>
      <vt:lpstr>How It Works</vt:lpstr>
      <vt:lpstr>How It Works</vt:lpstr>
      <vt:lpstr>How It Works</vt:lpstr>
      <vt:lpstr>Resources for you:</vt:lpstr>
      <vt:lpstr>Student teaching is not required.   Schools usually have a mentorship option in place to help new teachers.</vt:lpstr>
      <vt:lpstr>Subject Areas offered in SC</vt:lpstr>
      <vt:lpstr>SC Dept. of Ed. Requirements</vt:lpstr>
      <vt:lpstr>How Much Does It Cost?</vt:lpstr>
      <vt:lpstr>Why American Board?</vt:lpstr>
      <vt:lpstr>Free Trial</vt:lpstr>
      <vt:lpstr>Contact Information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lhowell</dc:creator>
  <cp:lastModifiedBy>Lisa Howell</cp:lastModifiedBy>
  <cp:revision>48</cp:revision>
  <dcterms:created xsi:type="dcterms:W3CDTF">2016-03-07T20:46:25Z</dcterms:created>
  <dcterms:modified xsi:type="dcterms:W3CDTF">2018-08-28T18:17:29Z</dcterms:modified>
</cp:coreProperties>
</file>