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5"/>
  </p:notesMasterIdLst>
  <p:sldIdLst>
    <p:sldId id="268" r:id="rId2"/>
    <p:sldId id="257" r:id="rId3"/>
    <p:sldId id="258" r:id="rId4"/>
    <p:sldId id="262" r:id="rId5"/>
    <p:sldId id="263" r:id="rId6"/>
    <p:sldId id="264" r:id="rId7"/>
    <p:sldId id="265" r:id="rId8"/>
    <p:sldId id="261" r:id="rId9"/>
    <p:sldId id="259" r:id="rId10"/>
    <p:sldId id="269" r:id="rId11"/>
    <p:sldId id="260" r:id="rId12"/>
    <p:sldId id="267" r:id="rId13"/>
    <p:sldId id="266"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ndara" panose="020E0502030303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0" autoAdjust="0"/>
    <p:restoredTop sz="94607" autoAdjust="0"/>
  </p:normalViewPr>
  <p:slideViewPr>
    <p:cSldViewPr>
      <p:cViewPr varScale="1">
        <p:scale>
          <a:sx n="124" d="100"/>
          <a:sy n="124" d="100"/>
        </p:scale>
        <p:origin x="167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361869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for 5-8 hours per week.</a:t>
            </a:r>
          </a:p>
        </p:txBody>
      </p:sp>
      <p:sp>
        <p:nvSpPr>
          <p:cNvPr id="4" name="Slide Number Placeholder 3"/>
          <p:cNvSpPr>
            <a:spLocks noGrp="1"/>
          </p:cNvSpPr>
          <p:nvPr>
            <p:ph type="sldNum" sz="quarter" idx="10"/>
          </p:nvPr>
        </p:nvSpPr>
        <p:spPr/>
        <p:txBody>
          <a:bodyPr/>
          <a:lstStyle/>
          <a:p>
            <a:fld id="{F3279F72-CACC-4E3A-967E-0EA7B48D6950}" type="slidenum">
              <a:rPr lang="en-US" smtClean="0"/>
              <a:t>4</a:t>
            </a:fld>
            <a:endParaRPr lang="en-US"/>
          </a:p>
        </p:txBody>
      </p:sp>
    </p:spTree>
    <p:extLst>
      <p:ext uri="{BB962C8B-B14F-4D97-AF65-F5344CB8AC3E}">
        <p14:creationId xmlns:p14="http://schemas.microsoft.com/office/powerpoint/2010/main" val="15849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6</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Retake fee = $195</a:t>
            </a:r>
          </a:p>
        </p:txBody>
      </p:sp>
      <p:sp>
        <p:nvSpPr>
          <p:cNvPr id="4" name="Slide Number Placeholder 3"/>
          <p:cNvSpPr>
            <a:spLocks noGrp="1"/>
          </p:cNvSpPr>
          <p:nvPr>
            <p:ph type="sldNum" sz="quarter" idx="10"/>
          </p:nvPr>
        </p:nvSpPr>
        <p:spPr/>
        <p:txBody>
          <a:bodyPr/>
          <a:lstStyle/>
          <a:p>
            <a:fld id="{F3279F72-CACC-4E3A-967E-0EA7B48D6950}" type="slidenum">
              <a:rPr lang="en-US" smtClean="0"/>
              <a:t>8</a:t>
            </a:fld>
            <a:endParaRPr lang="en-US"/>
          </a:p>
        </p:txBody>
      </p:sp>
    </p:spTree>
    <p:extLst>
      <p:ext uri="{BB962C8B-B14F-4D97-AF65-F5344CB8AC3E}">
        <p14:creationId xmlns:p14="http://schemas.microsoft.com/office/powerpoint/2010/main" val="211519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americanboard.org/" TargetMode="External"/><Relationship Id="rId2" Type="http://schemas.openxmlformats.org/officeDocument/2006/relationships/hyperlink" Target="mailto:Info@americanboard.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dirty="0">
                <a:latin typeface="FullerSansDT ExtraLight" panose="020B0204040502020203" pitchFamily="34" charset="77"/>
                <a:cs typeface="Adobe Devanagari" pitchFamily="18" charset="0"/>
              </a:rPr>
              <a:t>for </a:t>
            </a:r>
            <a:r>
              <a:rPr lang="en-US" sz="5400" b="1" dirty="0">
                <a:latin typeface="FullerSansDT ExtraLight" panose="020B0204040502020203" pitchFamily="34" charset="77"/>
                <a:cs typeface="Adobe Devanagari" pitchFamily="18" charset="0"/>
              </a:rPr>
              <a:t>Pennsylvania</a:t>
            </a:r>
          </a:p>
        </p:txBody>
      </p:sp>
      <p:sp>
        <p:nvSpPr>
          <p:cNvPr id="3" name="Subtitle 2"/>
          <p:cNvSpPr>
            <a:spLocks noGrp="1"/>
          </p:cNvSpPr>
          <p:nvPr>
            <p:ph type="subTitle" idx="1"/>
          </p:nvPr>
        </p:nvSpPr>
        <p:spPr>
          <a:xfrm>
            <a:off x="838200"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err="1">
                <a:solidFill>
                  <a:srgbClr val="7E0000"/>
                </a:solidFill>
                <a:latin typeface="FullerSansDT ExtraBold" pitchFamily="34" charset="0"/>
              </a:rPr>
              <a:t>www.AmericanBoard.org</a:t>
            </a:r>
            <a:endParaRPr lang="en-US" sz="2400" dirty="0">
              <a:solidFill>
                <a:srgbClr val="7E0000"/>
              </a:solidFill>
              <a:latin typeface="FullerSansDT Extra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176647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lstStyle/>
          <a:p>
            <a:r>
              <a:rPr lang="en-US" dirty="0"/>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a:t>
            </a:r>
            <a:r>
              <a:rPr lang="en-US" sz="3200"/>
              <a:t>$2,682</a:t>
            </a:r>
            <a:endParaRPr lang="en-US" sz="3200" dirty="0"/>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137677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American Board?</a:t>
            </a:r>
          </a:p>
        </p:txBody>
      </p:sp>
      <p:sp>
        <p:nvSpPr>
          <p:cNvPr id="5" name="TextBox 4"/>
          <p:cNvSpPr txBox="1"/>
          <p:nvPr/>
        </p:nvSpPr>
        <p:spPr>
          <a:xfrm>
            <a:off x="457200" y="2514600"/>
            <a:ext cx="8229600" cy="4339650"/>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bg2"/>
                </a:solidFill>
              </a:rPr>
              <a:t>Being a fully self-paced, self-study program allows students to finish or focus on study material at their own pace, as they are not at the mercy of their instructor or classmates speed, and not confined to attending classes.</a:t>
            </a:r>
          </a:p>
          <a:p>
            <a:pPr marL="342900" indent="-342900">
              <a:buFont typeface="Wingdings" panose="05000000000000000000" pitchFamily="2" charset="2"/>
              <a:buChar char="§"/>
            </a:pPr>
            <a:endParaRPr lang="en-US" sz="2000" dirty="0">
              <a:solidFill>
                <a:schemeClr val="bg2"/>
              </a:solidFill>
            </a:endParaRPr>
          </a:p>
          <a:p>
            <a:pPr marL="342900" indent="-342900">
              <a:buFont typeface="Wingdings" panose="05000000000000000000" pitchFamily="2" charset="2"/>
              <a:buChar char="§"/>
            </a:pPr>
            <a:r>
              <a:rPr lang="en-US" sz="2000" dirty="0">
                <a:solidFill>
                  <a:schemeClr val="bg2"/>
                </a:solidFill>
              </a:rPr>
              <a:t>We are </a:t>
            </a:r>
            <a:r>
              <a:rPr lang="en-US" sz="2000" b="1" dirty="0">
                <a:solidFill>
                  <a:schemeClr val="bg2"/>
                </a:solidFill>
              </a:rPr>
              <a:t>much</a:t>
            </a:r>
            <a:r>
              <a:rPr lang="en-US" sz="2000" dirty="0">
                <a:solidFill>
                  <a:schemeClr val="bg2"/>
                </a:solidFill>
              </a:rPr>
              <a:t> more affordable than similar alternative route to certification programs, as well as Master’s of Education programs.</a:t>
            </a:r>
          </a:p>
          <a:p>
            <a:pPr marL="342900" indent="-342900">
              <a:buFont typeface="Wingdings" panose="05000000000000000000" pitchFamily="2" charset="2"/>
              <a:buChar char="§"/>
            </a:pPr>
            <a:endParaRPr lang="en-US" sz="2000" dirty="0">
              <a:solidFill>
                <a:schemeClr val="bg2"/>
              </a:solidFill>
            </a:endParaRPr>
          </a:p>
          <a:p>
            <a:pPr marL="342900" indent="-342900">
              <a:buFont typeface="Wingdings" panose="05000000000000000000" pitchFamily="2" charset="2"/>
              <a:buChar char="§"/>
            </a:pPr>
            <a:r>
              <a:rPr lang="en-US" sz="2000" dirty="0">
                <a:solidFill>
                  <a:schemeClr val="bg2"/>
                </a:solidFill>
              </a:rPr>
              <a:t>We are state approved, or state board of education approved in all states we are located,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30480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92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bg2"/>
                </a:solidFill>
              </a:rPr>
              <a:t>PHONE: </a:t>
            </a:r>
            <a:r>
              <a:rPr lang="en-US" sz="2800" dirty="0">
                <a:solidFill>
                  <a:schemeClr val="bg2"/>
                </a:solidFill>
              </a:rPr>
              <a:t>1-877-669-2228</a:t>
            </a:r>
          </a:p>
          <a:p>
            <a:endParaRPr lang="en-US" sz="2800" dirty="0">
              <a:solidFill>
                <a:schemeClr val="bg2"/>
              </a:solidFill>
            </a:endParaRPr>
          </a:p>
          <a:p>
            <a:r>
              <a:rPr lang="en-US" sz="3200" b="1" dirty="0">
                <a:solidFill>
                  <a:schemeClr val="bg2"/>
                </a:solidFill>
              </a:rPr>
              <a:t>Email: </a:t>
            </a:r>
            <a:r>
              <a:rPr lang="en-US" sz="2800" dirty="0">
                <a:hlinkClick r:id="rId2"/>
              </a:rPr>
              <a:t>Info@americanboard.org</a:t>
            </a:r>
            <a:r>
              <a:rPr lang="en-US" sz="2800" dirty="0"/>
              <a:t> </a:t>
            </a:r>
            <a:endParaRPr lang="en-US" sz="2800" dirty="0">
              <a:solidFill>
                <a:schemeClr val="tx2">
                  <a:lumMod val="75000"/>
                </a:schemeClr>
              </a:solidFill>
            </a:endParaRPr>
          </a:p>
          <a:p>
            <a:endParaRPr lang="en-US" sz="2800" dirty="0">
              <a:solidFill>
                <a:schemeClr val="tx2">
                  <a:lumMod val="75000"/>
                </a:schemeClr>
              </a:solidFill>
            </a:endParaRPr>
          </a:p>
          <a:p>
            <a:r>
              <a:rPr lang="en-US" sz="3200" b="1" dirty="0">
                <a:solidFill>
                  <a:schemeClr val="bg2"/>
                </a:solidFill>
              </a:rPr>
              <a:t>Hours: </a:t>
            </a:r>
            <a:r>
              <a:rPr lang="en-US" sz="2800" dirty="0">
                <a:solidFill>
                  <a:schemeClr val="bg2"/>
                </a:solidFill>
              </a:rPr>
              <a:t>Monday- Friday from 9am- 11pm EST.</a:t>
            </a:r>
          </a:p>
          <a:p>
            <a:endParaRPr lang="en-US" sz="3200" dirty="0">
              <a:solidFill>
                <a:schemeClr val="bg2"/>
              </a:solidFill>
            </a:endParaRPr>
          </a:p>
          <a:p>
            <a:r>
              <a:rPr lang="en-US" sz="3200" b="1" dirty="0">
                <a:solidFill>
                  <a:schemeClr val="bg2"/>
                </a:solidFill>
              </a:rPr>
              <a:t>Website: </a:t>
            </a:r>
            <a:r>
              <a:rPr lang="en-US" sz="2800" dirty="0">
                <a:hlinkClick r:id="rId3"/>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 typeface="Wingdings" panose="05000000000000000000" pitchFamily="2" charset="2"/>
              <a:buChar char="§"/>
            </a:pPr>
            <a:r>
              <a:rPr lang="en-US" dirty="0">
                <a:solidFill>
                  <a:schemeClr val="bg2"/>
                </a:solidFill>
              </a:rPr>
              <a:t>We are a non-profit organization, founded in 2001 by a grant from the U.S. Department of Education.</a:t>
            </a:r>
          </a:p>
          <a:p>
            <a:pPr>
              <a:buFont typeface="Wingdings" panose="05000000000000000000" pitchFamily="2" charset="2"/>
              <a:buChar char="§"/>
            </a:pPr>
            <a:endParaRPr lang="en-US" dirty="0">
              <a:solidFill>
                <a:schemeClr val="bg2"/>
              </a:solidFill>
            </a:endParaRPr>
          </a:p>
          <a:p>
            <a:pPr>
              <a:buFont typeface="Wingdings" panose="05000000000000000000" pitchFamily="2" charset="2"/>
              <a:buChar char="§"/>
            </a:pPr>
            <a:r>
              <a:rPr lang="en-US" dirty="0">
                <a:solidFill>
                  <a:schemeClr val="bg2"/>
                </a:solidFill>
              </a:rPr>
              <a:t>We are an </a:t>
            </a:r>
            <a:r>
              <a:rPr lang="en-US" b="1" dirty="0">
                <a:solidFill>
                  <a:schemeClr val="bg2"/>
                </a:solidFill>
              </a:rPr>
              <a:t>alternative route to teacher certification</a:t>
            </a:r>
            <a:r>
              <a:rPr lang="en-US" dirty="0">
                <a:solidFill>
                  <a:schemeClr val="bg2"/>
                </a:solidFill>
              </a:rPr>
              <a:t> in over a dozen states.</a:t>
            </a:r>
          </a:p>
          <a:p>
            <a:pPr>
              <a:buFont typeface="Wingdings" panose="05000000000000000000" pitchFamily="2" charset="2"/>
              <a:buChar char="§"/>
            </a:pPr>
            <a:endParaRPr lang="en-US" dirty="0">
              <a:solidFill>
                <a:schemeClr val="bg2"/>
              </a:solidFill>
            </a:endParaRPr>
          </a:p>
          <a:p>
            <a:pPr>
              <a:buFont typeface="Wingdings" panose="05000000000000000000" pitchFamily="2" charset="2"/>
              <a:buChar char="§"/>
            </a:pPr>
            <a:r>
              <a:rPr lang="en-US" dirty="0">
                <a:solidFill>
                  <a:schemeClr val="bg2"/>
                </a:solidFill>
              </a:rPr>
              <a:t>We help career changers earn teacher certification without returning to school or taking out student loans. </a:t>
            </a:r>
          </a:p>
          <a:p>
            <a:pPr>
              <a:buFont typeface="Wingdings" panose="05000000000000000000" pitchFamily="2" charset="2"/>
              <a:buChar char="§"/>
            </a:pPr>
            <a:endParaRPr lang="en-US" dirty="0">
              <a:solidFill>
                <a:schemeClr val="bg2"/>
              </a:solidFill>
            </a:endParaRPr>
          </a:p>
          <a:p>
            <a:pPr>
              <a:buFont typeface="Wingdings" panose="05000000000000000000" pitchFamily="2" charset="2"/>
              <a:buChar char="§"/>
            </a:pPr>
            <a:r>
              <a:rPr lang="en-US" dirty="0">
                <a:solidFill>
                  <a:schemeClr val="bg2"/>
                </a:solidFill>
              </a:rPr>
              <a:t>We help communities deal with the teacher shortage by placing local, talented professionals in the classroom to share their experiences while educating the next generation of Americans. </a:t>
            </a:r>
          </a:p>
        </p:txBody>
      </p:sp>
      <p:sp>
        <p:nvSpPr>
          <p:cNvPr id="3" name="Title 2"/>
          <p:cNvSpPr>
            <a:spLocks noGrp="1"/>
          </p:cNvSpPr>
          <p:nvPr>
            <p:ph type="title"/>
          </p:nvPr>
        </p:nvSpPr>
        <p:spPr>
          <a:xfrm>
            <a:off x="228600" y="338328"/>
            <a:ext cx="8686800" cy="1414272"/>
          </a:xfrm>
        </p:spPr>
        <p:txBody>
          <a:bodyPr>
            <a:noAutofit/>
          </a:bodyPr>
          <a:lstStyle/>
          <a:p>
            <a:r>
              <a:rPr lang="en-US" sz="5400" dirty="0">
                <a:latin typeface="Urbano Lt Cond" pitchFamily="34" charset="0"/>
              </a:rPr>
              <a:t>American Board: A Summary</a:t>
            </a:r>
          </a:p>
        </p:txBody>
      </p:sp>
    </p:spTree>
    <p:extLst>
      <p:ext uri="{BB962C8B-B14F-4D97-AF65-F5344CB8AC3E}">
        <p14:creationId xmlns:p14="http://schemas.microsoft.com/office/powerpoint/2010/main" val="58880468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p:txBody>
          <a:bodyPr>
            <a:normAutofit/>
          </a:bodyPr>
          <a:lstStyle/>
          <a:p>
            <a:pPr marL="0" indent="0">
              <a:buNone/>
            </a:pPr>
            <a:r>
              <a:rPr lang="en-US" sz="3200" b="1" dirty="0">
                <a:solidFill>
                  <a:schemeClr val="bg2"/>
                </a:solidFill>
              </a:rPr>
              <a:t>All you need:</a:t>
            </a:r>
          </a:p>
          <a:p>
            <a:pPr lvl="1">
              <a:buFont typeface="Wingdings" panose="05000000000000000000" pitchFamily="2" charset="2"/>
              <a:buChar char="§"/>
            </a:pPr>
            <a:r>
              <a:rPr lang="en-US" dirty="0">
                <a:solidFill>
                  <a:schemeClr val="bg2"/>
                </a:solidFill>
              </a:rPr>
              <a:t>A Bachelor’s Degree in ANY field</a:t>
            </a:r>
          </a:p>
          <a:p>
            <a:pPr lvl="1">
              <a:buFont typeface="Wingdings" panose="05000000000000000000" pitchFamily="2" charset="2"/>
              <a:buChar char="§"/>
            </a:pPr>
            <a:r>
              <a:rPr lang="en-US" dirty="0">
                <a:solidFill>
                  <a:schemeClr val="bg2"/>
                </a:solidFill>
              </a:rPr>
              <a:t>Pass a standard Background Check</a:t>
            </a:r>
          </a:p>
          <a:p>
            <a:pPr marL="301943" lvl="1" indent="0">
              <a:buNone/>
            </a:pPr>
            <a:endParaRPr lang="en-US" dirty="0">
              <a:solidFill>
                <a:schemeClr val="bg2"/>
              </a:solidFill>
            </a:endParaRPr>
          </a:p>
          <a:p>
            <a:pPr marL="301943" lvl="1" indent="0">
              <a:buNone/>
            </a:pPr>
            <a:r>
              <a:rPr lang="en-US" dirty="0">
                <a:solidFill>
                  <a:schemeClr val="bg2"/>
                </a:solidFill>
              </a:rPr>
              <a:t>…that’s it!</a:t>
            </a:r>
          </a:p>
        </p:txBody>
      </p:sp>
      <p:sp>
        <p:nvSpPr>
          <p:cNvPr id="6" name="Content Placeholder 5"/>
          <p:cNvSpPr>
            <a:spLocks noGrp="1"/>
          </p:cNvSpPr>
          <p:nvPr>
            <p:ph sz="quarter" idx="14"/>
          </p:nvPr>
        </p:nvSpPr>
        <p:spPr>
          <a:xfrm>
            <a:off x="4645152" y="2679192"/>
            <a:ext cx="4117848" cy="3447288"/>
          </a:xfrm>
        </p:spPr>
        <p:txBody>
          <a:bodyPr/>
          <a:lstStyle/>
          <a:p>
            <a:pPr marL="0" indent="0">
              <a:buNone/>
            </a:pPr>
            <a:r>
              <a:rPr lang="en-US" sz="3200" b="1" dirty="0">
                <a:solidFill>
                  <a:schemeClr val="bg2"/>
                </a:solidFill>
              </a:rPr>
              <a:t>What you do:</a:t>
            </a:r>
          </a:p>
          <a:p>
            <a:pPr lvl="1">
              <a:buFont typeface="Wingdings" panose="05000000000000000000" pitchFamily="2" charset="2"/>
              <a:buChar char="§"/>
            </a:pPr>
            <a:r>
              <a:rPr lang="en-US" dirty="0">
                <a:solidFill>
                  <a:schemeClr val="bg2"/>
                </a:solidFill>
              </a:rPr>
              <a:t>Study online for two exams- a </a:t>
            </a:r>
            <a:r>
              <a:rPr lang="en-US" b="1" dirty="0">
                <a:solidFill>
                  <a:schemeClr val="bg2"/>
                </a:solidFill>
              </a:rPr>
              <a:t>subject area exam</a:t>
            </a:r>
            <a:r>
              <a:rPr lang="en-US" dirty="0">
                <a:solidFill>
                  <a:schemeClr val="bg2"/>
                </a:solidFill>
              </a:rPr>
              <a:t> and our </a:t>
            </a:r>
            <a:r>
              <a:rPr lang="en-US" b="1" dirty="0">
                <a:solidFill>
                  <a:schemeClr val="bg2"/>
                </a:solidFill>
              </a:rPr>
              <a:t>Professional Teacher Knowledge </a:t>
            </a:r>
            <a:r>
              <a:rPr lang="en-US" dirty="0">
                <a:solidFill>
                  <a:schemeClr val="bg2"/>
                </a:solidFill>
              </a:rPr>
              <a:t>exam (PTK)</a:t>
            </a:r>
          </a:p>
          <a:p>
            <a:pPr lvl="1">
              <a:buFont typeface="Wingdings" panose="05000000000000000000" pitchFamily="2" charset="2"/>
              <a:buChar char="§"/>
            </a:pPr>
            <a:r>
              <a:rPr lang="en-US" dirty="0">
                <a:solidFill>
                  <a:schemeClr val="bg2"/>
                </a:solidFill>
              </a:rPr>
              <a:t>Take and pass these two exams to earn our Teacher Certification</a:t>
            </a:r>
          </a:p>
        </p:txBody>
      </p:sp>
    </p:spTree>
    <p:extLst>
      <p:ext uri="{BB962C8B-B14F-4D97-AF65-F5344CB8AC3E}">
        <p14:creationId xmlns:p14="http://schemas.microsoft.com/office/powerpoint/2010/main" val="3675657550"/>
      </p:ext>
    </p:extLst>
  </p:cSld>
  <p:clrMapOvr>
    <a:masterClrMapping/>
  </p:clrMapOvr>
  <mc:AlternateContent xmlns:mc="http://schemas.openxmlformats.org/markup-compatibility/2006" xmlns:p14="http://schemas.microsoft.com/office/powerpoint/2010/main">
    <mc:Choice Requires="p14">
      <p:transition spd="slow" p14:dur="1400" advClick="0" advTm="7000">
        <p14:rippl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marL="0" indent="0">
              <a:buNone/>
            </a:pPr>
            <a:endParaRPr lang="en-US" sz="3600" b="1" dirty="0">
              <a:solidFill>
                <a:schemeClr val="bg2"/>
              </a:solidFill>
            </a:endParaRPr>
          </a:p>
          <a:p>
            <a:pPr lvl="1">
              <a:buFont typeface="Wingdings" panose="05000000000000000000" pitchFamily="2" charset="2"/>
              <a:buChar char="§"/>
            </a:pPr>
            <a:r>
              <a:rPr lang="en-US" sz="2400" dirty="0">
                <a:solidFill>
                  <a:schemeClr val="bg2"/>
                </a:solidFill>
              </a:rPr>
              <a:t>Candidates of the program have </a:t>
            </a:r>
            <a:r>
              <a:rPr lang="en-US" sz="3600" b="1" dirty="0">
                <a:solidFill>
                  <a:schemeClr val="bg2"/>
                </a:solidFill>
              </a:rPr>
              <a:t>12</a:t>
            </a:r>
            <a:r>
              <a:rPr lang="en-US" sz="2800" b="1" dirty="0">
                <a:solidFill>
                  <a:schemeClr val="bg2"/>
                </a:solidFill>
              </a:rPr>
              <a:t> MONTHS </a:t>
            </a:r>
            <a:r>
              <a:rPr lang="en-US" sz="2400" dirty="0">
                <a:solidFill>
                  <a:schemeClr val="bg2"/>
                </a:solidFill>
              </a:rPr>
              <a:t>from the date of enrollment to work with our fully self-paced, self study program. </a:t>
            </a:r>
            <a:r>
              <a:rPr lang="en-US" sz="2400" i="1" dirty="0">
                <a:solidFill>
                  <a:schemeClr val="bg2"/>
                </a:solidFill>
              </a:rPr>
              <a:t>(average time to complete the program is 7-10 months)</a:t>
            </a:r>
          </a:p>
          <a:p>
            <a:pPr lvl="1">
              <a:buFont typeface="Wingdings" panose="05000000000000000000" pitchFamily="2" charset="2"/>
              <a:buChar char="§"/>
            </a:pPr>
            <a:endParaRPr lang="en-US" sz="2400" dirty="0">
              <a:solidFill>
                <a:schemeClr val="bg2"/>
              </a:solidFill>
            </a:endParaRPr>
          </a:p>
          <a:p>
            <a:pPr lvl="1">
              <a:buFont typeface="Wingdings" panose="05000000000000000000" pitchFamily="2" charset="2"/>
              <a:buChar char="§"/>
            </a:pPr>
            <a:r>
              <a:rPr lang="en-US" sz="2400" dirty="0">
                <a:solidFill>
                  <a:schemeClr val="bg2"/>
                </a:solidFill>
              </a:rPr>
              <a:t>Once you are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667000"/>
            <a:ext cx="8153400" cy="4191000"/>
          </a:xfrm>
        </p:spPr>
        <p:txBody>
          <a:bodyPr>
            <a:noAutofit/>
          </a:bodyPr>
          <a:lstStyle/>
          <a:p>
            <a:endParaRPr lang="en-US" sz="2000" dirty="0">
              <a:solidFill>
                <a:schemeClr val="bg2"/>
              </a:solidFill>
              <a:latin typeface="+mj-lt"/>
            </a:endParaRPr>
          </a:p>
          <a:p>
            <a:pPr>
              <a:buFont typeface="Wingdings" panose="05000000000000000000" pitchFamily="2" charset="2"/>
              <a:buChar char="§"/>
            </a:pPr>
            <a:r>
              <a:rPr lang="en-US" sz="2000" dirty="0">
                <a:solidFill>
                  <a:schemeClr val="bg2"/>
                </a:solidFill>
                <a:latin typeface="+mj-lt"/>
              </a:rPr>
              <a:t>After both exams are passed, students will receive their American Board Teacher Certification. You present this to the Pennsylvania Department of Education and receive a one-year, initial teaching license.</a:t>
            </a:r>
          </a:p>
          <a:p>
            <a:pPr>
              <a:buFont typeface="Wingdings" panose="05000000000000000000" pitchFamily="2" charset="2"/>
              <a:buChar char="§"/>
            </a:pPr>
            <a:endParaRPr lang="en-US" sz="2000" dirty="0">
              <a:solidFill>
                <a:schemeClr val="bg2"/>
              </a:solidFill>
              <a:latin typeface="+mj-lt"/>
            </a:endParaRPr>
          </a:p>
          <a:p>
            <a:pPr>
              <a:buFont typeface="Wingdings" panose="05000000000000000000" pitchFamily="2" charset="2"/>
              <a:buChar char="§"/>
            </a:pPr>
            <a:r>
              <a:rPr lang="en-US" sz="2000" dirty="0">
                <a:solidFill>
                  <a:schemeClr val="bg2"/>
                </a:solidFill>
                <a:latin typeface="+mj-lt"/>
              </a:rPr>
              <a:t>You will teach on this </a:t>
            </a:r>
            <a:r>
              <a:rPr lang="en-US" sz="2000" i="1" dirty="0">
                <a:solidFill>
                  <a:schemeClr val="bg2"/>
                </a:solidFill>
                <a:latin typeface="+mj-lt"/>
              </a:rPr>
              <a:t>temporary</a:t>
            </a:r>
            <a:r>
              <a:rPr lang="en-US" sz="2000" dirty="0">
                <a:solidFill>
                  <a:schemeClr val="bg2"/>
                </a:solidFill>
                <a:latin typeface="+mj-lt"/>
              </a:rPr>
              <a:t> license, while concurrently taking two online education courses through Point Park University, and complete a 12 week mentorship with Point Park University. Please note there is an additional fee for the Point Park portion.</a:t>
            </a:r>
          </a:p>
          <a:p>
            <a:pPr marL="0" indent="0">
              <a:buNone/>
            </a:pPr>
            <a:endParaRPr lang="en-US" sz="1400" dirty="0">
              <a:latin typeface="+mj-lt"/>
            </a:endParaRPr>
          </a:p>
        </p:txBody>
      </p:sp>
    </p:spTree>
    <p:extLst>
      <p:ext uri="{BB962C8B-B14F-4D97-AF65-F5344CB8AC3E}">
        <p14:creationId xmlns:p14="http://schemas.microsoft.com/office/powerpoint/2010/main" val="214522467"/>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971800"/>
            <a:ext cx="8153400" cy="4191000"/>
          </a:xfrm>
        </p:spPr>
        <p:txBody>
          <a:bodyPr>
            <a:noAutofit/>
          </a:bodyPr>
          <a:lstStyle/>
          <a:p>
            <a:pPr>
              <a:buFont typeface="Wingdings" panose="05000000000000000000" pitchFamily="2" charset="2"/>
              <a:buChar char="§"/>
            </a:pPr>
            <a:r>
              <a:rPr lang="en-US" dirty="0">
                <a:solidFill>
                  <a:schemeClr val="bg2"/>
                </a:solidFill>
                <a:latin typeface="+mj-lt"/>
              </a:rPr>
              <a:t>After completing your first year teaching, and both components with Point Park University, you can upgrade your temporary license to the Level I Pennsylvania Instructional and Educational Specialist License.</a:t>
            </a:r>
          </a:p>
          <a:p>
            <a:pPr>
              <a:buFont typeface="Wingdings" panose="05000000000000000000" pitchFamily="2" charset="2"/>
              <a:buChar char="§"/>
            </a:pPr>
            <a:endParaRPr lang="en-US" dirty="0">
              <a:solidFill>
                <a:schemeClr val="bg2"/>
              </a:solidFill>
              <a:latin typeface="+mj-lt"/>
            </a:endParaRPr>
          </a:p>
          <a:p>
            <a:pPr>
              <a:buFont typeface="Wingdings" panose="05000000000000000000" pitchFamily="2" charset="2"/>
              <a:buChar char="§"/>
            </a:pPr>
            <a:r>
              <a:rPr lang="en-US" dirty="0">
                <a:solidFill>
                  <a:schemeClr val="bg2"/>
                </a:solidFill>
                <a:latin typeface="+mj-lt"/>
              </a:rPr>
              <a:t>You are then fully certified and may continue to renew your full-time permit per state and local requirements. </a:t>
            </a:r>
          </a:p>
        </p:txBody>
      </p:sp>
    </p:spTree>
    <p:extLst>
      <p:ext uri="{BB962C8B-B14F-4D97-AF65-F5344CB8AC3E}">
        <p14:creationId xmlns:p14="http://schemas.microsoft.com/office/powerpoint/2010/main" val="1141365041"/>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990600"/>
          </a:xfrm>
        </p:spPr>
        <p:txBody>
          <a:bodyPr>
            <a:noAutofit/>
          </a:bodyPr>
          <a:lstStyle/>
          <a:p>
            <a:r>
              <a:rPr lang="en-US" dirty="0">
                <a:latin typeface="Urbano Lt Cond" pitchFamily="34" charset="0"/>
              </a:rPr>
              <a:t>Subject Areas offered in Pennsylvania</a:t>
            </a:r>
          </a:p>
        </p:txBody>
      </p:sp>
      <p:sp>
        <p:nvSpPr>
          <p:cNvPr id="3" name="TextBox 2"/>
          <p:cNvSpPr txBox="1"/>
          <p:nvPr/>
        </p:nvSpPr>
        <p:spPr>
          <a:xfrm>
            <a:off x="1676400" y="2590800"/>
            <a:ext cx="5943600" cy="3970318"/>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chemeClr val="bg2"/>
                </a:solidFill>
              </a:rPr>
              <a:t>Biology* (7-12)</a:t>
            </a:r>
          </a:p>
          <a:p>
            <a:pPr marL="285750" indent="-285750">
              <a:buFont typeface="Wingdings" panose="05000000000000000000" pitchFamily="2" charset="2"/>
              <a:buChar char="v"/>
            </a:pPr>
            <a:r>
              <a:rPr lang="en-US" sz="2800" dirty="0">
                <a:solidFill>
                  <a:schemeClr val="bg2"/>
                </a:solidFill>
              </a:rPr>
              <a:t>Chemistry (7-12)</a:t>
            </a:r>
          </a:p>
          <a:p>
            <a:pPr marL="285750" indent="-285750">
              <a:buFont typeface="Wingdings" panose="05000000000000000000" pitchFamily="2" charset="2"/>
              <a:buChar char="v"/>
            </a:pPr>
            <a:r>
              <a:rPr lang="en-US" sz="2800" dirty="0">
                <a:solidFill>
                  <a:schemeClr val="bg2"/>
                </a:solidFill>
              </a:rPr>
              <a:t>English * (7-12)</a:t>
            </a:r>
          </a:p>
          <a:p>
            <a:pPr marL="285750" indent="-285750">
              <a:buFont typeface="Wingdings" panose="05000000000000000000" pitchFamily="2" charset="2"/>
              <a:buChar char="v"/>
            </a:pPr>
            <a:r>
              <a:rPr lang="en-US" sz="2800" dirty="0">
                <a:solidFill>
                  <a:schemeClr val="bg2"/>
                </a:solidFill>
              </a:rPr>
              <a:t>General Science  (7-12)</a:t>
            </a:r>
          </a:p>
          <a:p>
            <a:pPr marL="285750" indent="-285750">
              <a:buFont typeface="Wingdings" panose="05000000000000000000" pitchFamily="2" charset="2"/>
              <a:buChar char="v"/>
            </a:pPr>
            <a:r>
              <a:rPr lang="en-US" sz="2800" dirty="0">
                <a:solidFill>
                  <a:schemeClr val="bg2"/>
                </a:solidFill>
              </a:rPr>
              <a:t>Math*  (7-12)</a:t>
            </a:r>
          </a:p>
          <a:p>
            <a:pPr marL="285750" indent="-285750">
              <a:buFont typeface="Wingdings" panose="05000000000000000000" pitchFamily="2" charset="2"/>
              <a:buChar char="v"/>
            </a:pPr>
            <a:r>
              <a:rPr lang="en-US" sz="2800" dirty="0">
                <a:solidFill>
                  <a:schemeClr val="bg2"/>
                </a:solidFill>
              </a:rPr>
              <a:t>Physics (7-12)</a:t>
            </a:r>
          </a:p>
          <a:p>
            <a:pPr marL="285750" indent="-285750">
              <a:buFont typeface="Wingdings" panose="05000000000000000000" pitchFamily="2" charset="2"/>
              <a:buChar char="v"/>
            </a:pPr>
            <a:endParaRPr lang="en-US" sz="2800" dirty="0">
              <a:solidFill>
                <a:schemeClr val="bg2"/>
              </a:solidFill>
            </a:endParaRPr>
          </a:p>
          <a:p>
            <a:endParaRPr lang="en-US" sz="2800" dirty="0">
              <a:solidFill>
                <a:schemeClr val="bg2"/>
              </a:solidFill>
            </a:endParaRPr>
          </a:p>
          <a:p>
            <a:r>
              <a:rPr lang="en-US" sz="2800" i="1" dirty="0">
                <a:solidFill>
                  <a:schemeClr val="bg2"/>
                </a:solidFill>
              </a:rPr>
              <a:t>* =  Premium Plan Available</a:t>
            </a:r>
          </a:p>
        </p:txBody>
      </p:sp>
    </p:spTree>
    <p:extLst>
      <p:ext uri="{BB962C8B-B14F-4D97-AF65-F5344CB8AC3E}">
        <p14:creationId xmlns:p14="http://schemas.microsoft.com/office/powerpoint/2010/main" val="3176917817"/>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381000" y="2679192"/>
            <a:ext cx="8305799" cy="3447288"/>
          </a:xfrm>
        </p:spPr>
        <p:txBody>
          <a:bodyPr/>
          <a:lstStyle/>
          <a:p>
            <a:pPr marL="0" indent="0">
              <a:buNone/>
            </a:pPr>
            <a:r>
              <a:rPr lang="en-US" sz="3200" b="1" dirty="0">
                <a:solidFill>
                  <a:schemeClr val="bg2"/>
                </a:solidFill>
              </a:rPr>
              <a:t>The American Board provides:</a:t>
            </a:r>
          </a:p>
          <a:p>
            <a:pPr lvl="1">
              <a:buFont typeface="Wingdings" panose="05000000000000000000" pitchFamily="2" charset="2"/>
              <a:buChar char="§"/>
            </a:pPr>
            <a:r>
              <a:rPr lang="en-US" dirty="0">
                <a:solidFill>
                  <a:schemeClr val="bg2"/>
                </a:solidFill>
              </a:rPr>
              <a:t>Online study materials.</a:t>
            </a:r>
          </a:p>
          <a:p>
            <a:pPr lvl="1">
              <a:buFont typeface="Wingdings" panose="05000000000000000000" pitchFamily="2" charset="2"/>
              <a:buChar char="§"/>
            </a:pPr>
            <a:r>
              <a:rPr lang="en-US" dirty="0">
                <a:solidFill>
                  <a:schemeClr val="bg2"/>
                </a:solidFill>
              </a:rPr>
              <a:t>Study Plans and practice quizzes to assess your own progress.</a:t>
            </a:r>
          </a:p>
          <a:p>
            <a:pPr lvl="1">
              <a:buFont typeface="Wingdings" panose="05000000000000000000" pitchFamily="2" charset="2"/>
              <a:buChar char="§"/>
            </a:pPr>
            <a:r>
              <a:rPr lang="en-US" dirty="0">
                <a:solidFill>
                  <a:schemeClr val="bg2"/>
                </a:solidFill>
              </a:rPr>
              <a:t>Initial testing fees are included in the cost of the program.</a:t>
            </a:r>
          </a:p>
        </p:txBody>
      </p:sp>
    </p:spTree>
    <p:extLst>
      <p:ext uri="{BB962C8B-B14F-4D97-AF65-F5344CB8AC3E}">
        <p14:creationId xmlns:p14="http://schemas.microsoft.com/office/powerpoint/2010/main" val="24782199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2133600"/>
            <a:ext cx="7772400" cy="2311160"/>
          </a:xfrm>
        </p:spPr>
        <p:txBody>
          <a:bodyPr>
            <a:normAutofit/>
          </a:bodyPr>
          <a:lstStyle/>
          <a:p>
            <a:r>
              <a:rPr lang="en-US" sz="2800" dirty="0"/>
              <a:t>Student teaching is not required. </a:t>
            </a:r>
            <a:br>
              <a:rPr lang="en-US" sz="2800" dirty="0"/>
            </a:br>
            <a:br>
              <a:rPr lang="en-US" sz="2800" dirty="0"/>
            </a:br>
            <a:r>
              <a:rPr lang="en-US" sz="2800" dirty="0"/>
              <a:t>Point Park University Mentorship fulfills student teaching requirement.</a:t>
            </a:r>
          </a:p>
        </p:txBody>
      </p:sp>
      <p:sp>
        <p:nvSpPr>
          <p:cNvPr id="6" name="Text Placeholder 5"/>
          <p:cNvSpPr>
            <a:spLocks noGrp="1"/>
          </p:cNvSpPr>
          <p:nvPr>
            <p:ph type="body" idx="1"/>
          </p:nvPr>
        </p:nvSpPr>
        <p:spPr>
          <a:xfrm>
            <a:off x="228600" y="1067897"/>
            <a:ext cx="8763000" cy="939801"/>
          </a:xfrm>
        </p:spPr>
        <p:txBody>
          <a:bodyPr>
            <a:noAutofit/>
          </a:bodyPr>
          <a:lstStyle/>
          <a:p>
            <a:r>
              <a:rPr lang="en-US" sz="60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bg2"/>
                </a:solidFill>
                <a:latin typeface="FullerSansDT ExtraBold" pitchFamily="34" charset="0"/>
              </a:rPr>
              <a:t>We </a:t>
            </a:r>
            <a:r>
              <a:rPr lang="en-US" sz="2400" u="sng" dirty="0">
                <a:solidFill>
                  <a:schemeClr val="bg2"/>
                </a:solidFill>
                <a:latin typeface="FullerSansDT ExtraBold" pitchFamily="34" charset="0"/>
              </a:rPr>
              <a:t>HIGHLY</a:t>
            </a:r>
            <a:r>
              <a:rPr lang="en-US" sz="2400" dirty="0">
                <a:solidFill>
                  <a:schemeClr val="bg2"/>
                </a:solidFill>
                <a:latin typeface="FullerSansDT ExtraBold" pitchFamily="34" charset="0"/>
              </a:rPr>
              <a:t> recommend substitute teaching prior to completing your certification with us. It’s a great way to assess which age group you prefer to work with. </a:t>
            </a:r>
          </a:p>
        </p:txBody>
      </p:sp>
    </p:spTree>
    <p:extLst>
      <p:ext uri="{BB962C8B-B14F-4D97-AF65-F5344CB8AC3E}">
        <p14:creationId xmlns:p14="http://schemas.microsoft.com/office/powerpoint/2010/main" val="57204690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2898</TotalTime>
  <Words>787</Words>
  <Application>Microsoft Macintosh PowerPoint</Application>
  <PresentationFormat>On-screen Show (4:3)</PresentationFormat>
  <Paragraphs>104</Paragraphs>
  <Slides>13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Pennsylvania</vt:lpstr>
      <vt:lpstr>American Board: A Summary</vt:lpstr>
      <vt:lpstr>How It Works</vt:lpstr>
      <vt:lpstr>How It Works</vt:lpstr>
      <vt:lpstr>How It Works</vt:lpstr>
      <vt:lpstr>How It Works</vt:lpstr>
      <vt:lpstr>Subject Areas offered in Pennsylvania</vt:lpstr>
      <vt:lpstr>Resources for you:</vt:lpstr>
      <vt:lpstr>Student teaching is not required.   Point Park University Mentorship fulfills student teaching requirement.</vt:lpstr>
      <vt:lpstr>How Much Does It Cost?</vt:lpstr>
      <vt:lpstr>Why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50</cp:revision>
  <dcterms:created xsi:type="dcterms:W3CDTF">2016-03-07T20:46:25Z</dcterms:created>
  <dcterms:modified xsi:type="dcterms:W3CDTF">2018-08-28T18:17:16Z</dcterms:modified>
</cp:coreProperties>
</file>