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15"/>
  </p:notesMasterIdLst>
  <p:sldIdLst>
    <p:sldId id="267" r:id="rId2"/>
    <p:sldId id="257" r:id="rId3"/>
    <p:sldId id="258" r:id="rId4"/>
    <p:sldId id="262" r:id="rId5"/>
    <p:sldId id="263" r:id="rId6"/>
    <p:sldId id="264" r:id="rId7"/>
    <p:sldId id="265" r:id="rId8"/>
    <p:sldId id="261" r:id="rId9"/>
    <p:sldId id="259" r:id="rId10"/>
    <p:sldId id="269" r:id="rId11"/>
    <p:sldId id="260" r:id="rId12"/>
    <p:sldId id="268" r:id="rId13"/>
    <p:sldId id="266"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Candara" panose="020E0502030303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autoAdjust="0"/>
    <p:restoredTop sz="94607" autoAdjust="0"/>
  </p:normalViewPr>
  <p:slideViewPr>
    <p:cSldViewPr>
      <p:cViewPr varScale="1">
        <p:scale>
          <a:sx n="124" d="100"/>
          <a:sy n="124" d="100"/>
        </p:scale>
        <p:origin x="175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CBFE7-4BF1-4F70-9873-3EC0A441C271}" type="datetimeFigureOut">
              <a:rPr lang="en-US" smtClean="0"/>
              <a:t>8/28/18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79F72-CACC-4E3A-967E-0EA7B48D6950}" type="slidenum">
              <a:rPr lang="en-US" smtClean="0"/>
              <a:t>‹#›</a:t>
            </a:fld>
            <a:endParaRPr lang="en-US"/>
          </a:p>
        </p:txBody>
      </p:sp>
    </p:spTree>
    <p:extLst>
      <p:ext uri="{BB962C8B-B14F-4D97-AF65-F5344CB8AC3E}">
        <p14:creationId xmlns:p14="http://schemas.microsoft.com/office/powerpoint/2010/main" val="247279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slide of</a:t>
            </a:r>
            <a:r>
              <a:rPr lang="en-US" baseline="0" dirty="0"/>
              <a:t> ABCTE </a:t>
            </a:r>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1</a:t>
            </a:fld>
            <a:endParaRPr lang="en-US"/>
          </a:p>
        </p:txBody>
      </p:sp>
    </p:spTree>
    <p:extLst>
      <p:ext uri="{BB962C8B-B14F-4D97-AF65-F5344CB8AC3E}">
        <p14:creationId xmlns:p14="http://schemas.microsoft.com/office/powerpoint/2010/main" val="3364611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a school!</a:t>
            </a:r>
          </a:p>
        </p:txBody>
      </p:sp>
      <p:sp>
        <p:nvSpPr>
          <p:cNvPr id="4" name="Slide Number Placeholder 3"/>
          <p:cNvSpPr>
            <a:spLocks noGrp="1"/>
          </p:cNvSpPr>
          <p:nvPr>
            <p:ph type="sldNum" sz="quarter" idx="10"/>
          </p:nvPr>
        </p:nvSpPr>
        <p:spPr/>
        <p:txBody>
          <a:bodyPr/>
          <a:lstStyle/>
          <a:p>
            <a:fld id="{F3279F72-CACC-4E3A-967E-0EA7B48D6950}" type="slidenum">
              <a:rPr lang="en-US" smtClean="0"/>
              <a:t>2</a:t>
            </a:fld>
            <a:endParaRPr lang="en-US"/>
          </a:p>
        </p:txBody>
      </p:sp>
    </p:spTree>
    <p:extLst>
      <p:ext uri="{BB962C8B-B14F-4D97-AF65-F5344CB8AC3E}">
        <p14:creationId xmlns:p14="http://schemas.microsoft.com/office/powerpoint/2010/main" val="24555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here that the American Board teacher certification lasts</a:t>
            </a:r>
            <a:r>
              <a:rPr lang="en-US" baseline="0" dirty="0"/>
              <a:t> for life, and that we have reciprocity with all other states that currently accept our certification. </a:t>
            </a:r>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5</a:t>
            </a:fld>
            <a:endParaRPr lang="en-US"/>
          </a:p>
        </p:txBody>
      </p:sp>
    </p:spTree>
    <p:extLst>
      <p:ext uri="{BB962C8B-B14F-4D97-AF65-F5344CB8AC3E}">
        <p14:creationId xmlns:p14="http://schemas.microsoft.com/office/powerpoint/2010/main" val="380409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here that the American Board teacher certification lasts</a:t>
            </a:r>
            <a:r>
              <a:rPr lang="en-US" baseline="0" dirty="0"/>
              <a:t> for life, and that we have reciprocity with all other states that currently accept our certification. </a:t>
            </a:r>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6</a:t>
            </a:fld>
            <a:endParaRPr lang="en-US"/>
          </a:p>
        </p:txBody>
      </p:sp>
    </p:spTree>
    <p:extLst>
      <p:ext uri="{BB962C8B-B14F-4D97-AF65-F5344CB8AC3E}">
        <p14:creationId xmlns:p14="http://schemas.microsoft.com/office/powerpoint/2010/main" val="38040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CCF51C-8627-4ECC-B5F0-A5B0E150EBC4}" type="datetimeFigureOut">
              <a:rPr lang="en-US" smtClean="0"/>
              <a:t>8/28/18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CCF51C-8627-4ECC-B5F0-A5B0E150EBC4}" type="datetimeFigureOut">
              <a:rPr lang="en-US" smtClean="0"/>
              <a:t>8/28/18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0CCF51C-8627-4ECC-B5F0-A5B0E150EBC4}" type="datetimeFigureOut">
              <a:rPr lang="en-US" smtClean="0"/>
              <a:t>8/28/18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0CCF51C-8627-4ECC-B5F0-A5B0E150EBC4}" type="datetimeFigureOut">
              <a:rPr lang="en-US" smtClean="0"/>
              <a:t>8/28/18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3D3C591-FE55-461F-9513-4B22C1CC34B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americanboard.org/" TargetMode="External"/><Relationship Id="rId2" Type="http://schemas.openxmlformats.org/officeDocument/2006/relationships/hyperlink" Target="mailto:Info@americanboard.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79" y="2677592"/>
            <a:ext cx="7772400" cy="1780108"/>
          </a:xfrm>
        </p:spPr>
        <p:txBody>
          <a:bodyPr>
            <a:normAutofit/>
          </a:bodyPr>
          <a:lstStyle/>
          <a:p>
            <a:r>
              <a:rPr lang="en-US" sz="5400" dirty="0">
                <a:latin typeface="FullerSansDT ExtraLight" pitchFamily="34" charset="0"/>
                <a:cs typeface="Adobe Devanagari" pitchFamily="18" charset="0"/>
              </a:rPr>
              <a:t>Program</a:t>
            </a:r>
            <a:r>
              <a:rPr lang="en-US" sz="5400" dirty="0">
                <a:latin typeface="FullerSansDT ExtraBold" pitchFamily="34" charset="0"/>
                <a:cs typeface="Adobe Devanagari" pitchFamily="18" charset="0"/>
              </a:rPr>
              <a:t> Overview</a:t>
            </a:r>
            <a:br>
              <a:rPr lang="en-US" sz="5400" dirty="0">
                <a:latin typeface="FullerSansDT ExtraBold" pitchFamily="34" charset="0"/>
                <a:cs typeface="Adobe Devanagari" pitchFamily="18" charset="0"/>
              </a:rPr>
            </a:br>
            <a:r>
              <a:rPr lang="en-US" sz="5400" dirty="0">
                <a:latin typeface="FullerSansDT ExtraLight" panose="020B0204040502020203" pitchFamily="34" charset="77"/>
                <a:cs typeface="Adobe Devanagari" pitchFamily="18" charset="0"/>
              </a:rPr>
              <a:t>for </a:t>
            </a:r>
            <a:r>
              <a:rPr lang="en-US" sz="5400" b="1" dirty="0">
                <a:latin typeface="FullerSansDT ExtraLight" panose="020B0204040502020203" pitchFamily="34" charset="77"/>
                <a:cs typeface="Adobe Devanagari" pitchFamily="18" charset="0"/>
              </a:rPr>
              <a:t>Oklahoma</a:t>
            </a:r>
          </a:p>
        </p:txBody>
      </p:sp>
      <p:sp>
        <p:nvSpPr>
          <p:cNvPr id="3" name="Subtitle 2"/>
          <p:cNvSpPr>
            <a:spLocks noGrp="1"/>
          </p:cNvSpPr>
          <p:nvPr>
            <p:ph type="subTitle" idx="1"/>
          </p:nvPr>
        </p:nvSpPr>
        <p:spPr>
          <a:xfrm>
            <a:off x="659779" y="6337300"/>
            <a:ext cx="8686800" cy="1473200"/>
          </a:xfrm>
        </p:spPr>
        <p:txBody>
          <a:bodyPr>
            <a:normAutofit/>
          </a:bodyPr>
          <a:lstStyle/>
          <a:p>
            <a:pPr>
              <a:spcBef>
                <a:spcPts val="0"/>
              </a:spcBef>
            </a:pPr>
            <a:r>
              <a:rPr lang="en-US" sz="2400" dirty="0">
                <a:solidFill>
                  <a:schemeClr val="tx1"/>
                </a:solidFill>
                <a:latin typeface="Urbano Lt Cond" pitchFamily="34" charset="0"/>
              </a:rPr>
              <a:t>For more information, visit: </a:t>
            </a:r>
            <a:r>
              <a:rPr lang="en-US" sz="2400" dirty="0" err="1">
                <a:solidFill>
                  <a:srgbClr val="7E0000"/>
                </a:solidFill>
                <a:latin typeface="FullerSansDT ExtraBold" pitchFamily="34" charset="0"/>
              </a:rPr>
              <a:t>www.AmericanBoard.org</a:t>
            </a:r>
            <a:endParaRPr lang="en-US" sz="2400" dirty="0">
              <a:solidFill>
                <a:srgbClr val="7E0000"/>
              </a:solidFill>
              <a:latin typeface="FullerSansDT ExtraBold"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5562600"/>
            <a:ext cx="1143000" cy="1143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199" y="381000"/>
            <a:ext cx="8177561" cy="1676400"/>
          </a:xfrm>
          <a:prstGeom prst="rect">
            <a:avLst/>
          </a:prstGeom>
        </p:spPr>
      </p:pic>
    </p:spTree>
    <p:extLst>
      <p:ext uri="{BB962C8B-B14F-4D97-AF65-F5344CB8AC3E}">
        <p14:creationId xmlns:p14="http://schemas.microsoft.com/office/powerpoint/2010/main" val="1140435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3A09-3EA1-2344-8B85-64A8C05B6D65}"/>
              </a:ext>
            </a:extLst>
          </p:cNvPr>
          <p:cNvSpPr>
            <a:spLocks noGrp="1"/>
          </p:cNvSpPr>
          <p:nvPr>
            <p:ph type="title"/>
          </p:nvPr>
        </p:nvSpPr>
        <p:spPr/>
        <p:txBody>
          <a:bodyPr/>
          <a:lstStyle/>
          <a:p>
            <a:r>
              <a:rPr lang="en-US" dirty="0"/>
              <a:t>How Much Does It Cost?</a:t>
            </a:r>
          </a:p>
        </p:txBody>
      </p:sp>
      <p:sp>
        <p:nvSpPr>
          <p:cNvPr id="3" name="Content Placeholder 2">
            <a:extLst>
              <a:ext uri="{FF2B5EF4-FFF2-40B4-BE49-F238E27FC236}">
                <a16:creationId xmlns:a16="http://schemas.microsoft.com/office/drawing/2014/main" id="{83F11382-5EA6-DE40-A712-E3001E6B9204}"/>
              </a:ext>
            </a:extLst>
          </p:cNvPr>
          <p:cNvSpPr>
            <a:spLocks noGrp="1"/>
          </p:cNvSpPr>
          <p:nvPr>
            <p:ph sz="quarter" idx="13"/>
          </p:nvPr>
        </p:nvSpPr>
        <p:spPr>
          <a:xfrm>
            <a:off x="533400" y="2680968"/>
            <a:ext cx="4343400" cy="4024632"/>
          </a:xfrm>
        </p:spPr>
        <p:txBody>
          <a:bodyPr/>
          <a:lstStyle/>
          <a:p>
            <a:pPr marL="0" indent="0">
              <a:buNone/>
            </a:pPr>
            <a:r>
              <a:rPr lang="en-US" sz="3200" b="1" dirty="0"/>
              <a:t>Installment Plan</a:t>
            </a:r>
          </a:p>
          <a:p>
            <a:pPr marL="0" indent="0">
              <a:buNone/>
            </a:pPr>
            <a:endParaRPr lang="en-US" dirty="0"/>
          </a:p>
          <a:p>
            <a:pPr marL="0" indent="0">
              <a:buNone/>
            </a:pPr>
            <a:r>
              <a:rPr lang="en-US" sz="3200" dirty="0"/>
              <a:t>9 payments of </a:t>
            </a:r>
            <a:r>
              <a:rPr lang="en-US" sz="3200" b="1" dirty="0">
                <a:solidFill>
                  <a:srgbClr val="7E0000"/>
                </a:solidFill>
              </a:rPr>
              <a:t>$298</a:t>
            </a:r>
          </a:p>
          <a:p>
            <a:pPr marL="0" indent="0">
              <a:buNone/>
            </a:pPr>
            <a:r>
              <a:rPr lang="en-US" sz="3200" dirty="0"/>
              <a:t>= </a:t>
            </a:r>
            <a:r>
              <a:rPr lang="en-US" sz="3200"/>
              <a:t>$2,682</a:t>
            </a:r>
            <a:endParaRPr lang="en-US" sz="3200" dirty="0"/>
          </a:p>
          <a:p>
            <a:pPr marL="0" indent="0">
              <a:buNone/>
            </a:pPr>
            <a:endParaRPr lang="en-US" dirty="0"/>
          </a:p>
          <a:p>
            <a:pPr marL="0" indent="0">
              <a:buNone/>
            </a:pPr>
            <a:r>
              <a:rPr lang="en-US" sz="1800" dirty="0"/>
              <a:t>Payment due on the 15</a:t>
            </a:r>
            <a:r>
              <a:rPr lang="en-US" sz="1800" baseline="30000" dirty="0"/>
              <a:t>th</a:t>
            </a:r>
            <a:r>
              <a:rPr lang="en-US" sz="1800" dirty="0"/>
              <a:t> </a:t>
            </a:r>
          </a:p>
          <a:p>
            <a:pPr marL="0" indent="0">
              <a:buNone/>
            </a:pPr>
            <a:r>
              <a:rPr lang="en-US" sz="1800" dirty="0"/>
              <a:t>of each month.</a:t>
            </a:r>
          </a:p>
          <a:p>
            <a:pPr marL="0" indent="0">
              <a:buNone/>
            </a:pPr>
            <a:endParaRPr lang="en-US" sz="1800" dirty="0"/>
          </a:p>
          <a:p>
            <a:pPr marL="0" indent="0">
              <a:buNone/>
            </a:pPr>
            <a:r>
              <a:rPr lang="en-US" sz="1800" dirty="0"/>
              <a:t>Enroll via application. Cannot enroll online. </a:t>
            </a:r>
          </a:p>
        </p:txBody>
      </p:sp>
      <p:sp>
        <p:nvSpPr>
          <p:cNvPr id="4" name="Content Placeholder 3">
            <a:extLst>
              <a:ext uri="{FF2B5EF4-FFF2-40B4-BE49-F238E27FC236}">
                <a16:creationId xmlns:a16="http://schemas.microsoft.com/office/drawing/2014/main" id="{1D7C0CD3-9DD1-484C-8228-84F00F892DCD}"/>
              </a:ext>
            </a:extLst>
          </p:cNvPr>
          <p:cNvSpPr>
            <a:spLocks noGrp="1"/>
          </p:cNvSpPr>
          <p:nvPr>
            <p:ph sz="quarter" idx="14"/>
          </p:nvPr>
        </p:nvSpPr>
        <p:spPr>
          <a:xfrm>
            <a:off x="4953000" y="2679192"/>
            <a:ext cx="3822192" cy="3447288"/>
          </a:xfrm>
        </p:spPr>
        <p:txBody>
          <a:bodyPr/>
          <a:lstStyle/>
          <a:p>
            <a:pPr marL="0" indent="0">
              <a:buNone/>
            </a:pPr>
            <a:r>
              <a:rPr lang="en-US" sz="3200" b="1" dirty="0"/>
              <a:t>One Time Payment</a:t>
            </a:r>
          </a:p>
          <a:p>
            <a:pPr marL="0" indent="0">
              <a:buNone/>
            </a:pPr>
            <a:endParaRPr lang="en-US" dirty="0"/>
          </a:p>
          <a:p>
            <a:pPr marL="0" indent="0" algn="ctr">
              <a:buNone/>
            </a:pPr>
            <a:r>
              <a:rPr lang="en-US" sz="3200" b="1" dirty="0">
                <a:solidFill>
                  <a:srgbClr val="7E0000"/>
                </a:solidFill>
              </a:rPr>
              <a:t>$1,900 -$2,200*</a:t>
            </a:r>
          </a:p>
          <a:p>
            <a:pPr marL="0" indent="0" algn="ctr">
              <a:buNone/>
            </a:pPr>
            <a:endParaRPr lang="en-US" dirty="0"/>
          </a:p>
          <a:p>
            <a:pPr marL="0" indent="0">
              <a:buNone/>
            </a:pPr>
            <a:r>
              <a:rPr lang="en-US" sz="1800" i="1" dirty="0"/>
              <a:t>*check website for current promotion</a:t>
            </a:r>
          </a:p>
          <a:p>
            <a:pPr marL="0" indent="0" algn="ctr">
              <a:buNone/>
            </a:pPr>
            <a:endParaRPr lang="en-US" sz="1800" i="1" dirty="0"/>
          </a:p>
          <a:p>
            <a:pPr marL="0" indent="0">
              <a:buNone/>
            </a:pPr>
            <a:r>
              <a:rPr lang="en-US" sz="1800" dirty="0"/>
              <a:t>Enroll online at any time!</a:t>
            </a:r>
          </a:p>
        </p:txBody>
      </p:sp>
    </p:spTree>
    <p:extLst>
      <p:ext uri="{BB962C8B-B14F-4D97-AF65-F5344CB8AC3E}">
        <p14:creationId xmlns:p14="http://schemas.microsoft.com/office/powerpoint/2010/main" val="166734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a:latin typeface="Urbano Lt Cond" pitchFamily="34" charset="0"/>
              </a:rPr>
              <a:t>Why American Board?</a:t>
            </a:r>
          </a:p>
        </p:txBody>
      </p:sp>
      <p:sp>
        <p:nvSpPr>
          <p:cNvPr id="5" name="TextBox 4"/>
          <p:cNvSpPr txBox="1"/>
          <p:nvPr/>
        </p:nvSpPr>
        <p:spPr>
          <a:xfrm>
            <a:off x="457200" y="2514600"/>
            <a:ext cx="8229600" cy="433965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2"/>
                </a:solidFill>
              </a:rPr>
              <a:t>Being a fully self-paced, self-study program allows students to finish or focus on study material at their own pace, as they are not at the mercy of their instructor or classmates speed, and not confined to attending classes.</a:t>
            </a:r>
          </a:p>
          <a:p>
            <a:endParaRPr lang="en-US" sz="2000" dirty="0">
              <a:solidFill>
                <a:schemeClr val="bg2"/>
              </a:solidFill>
            </a:endParaRPr>
          </a:p>
          <a:p>
            <a:pPr marL="285750" indent="-285750">
              <a:buFont typeface="Arial" panose="020B0604020202020204" pitchFamily="34" charset="0"/>
              <a:buChar char="•"/>
            </a:pPr>
            <a:r>
              <a:rPr lang="en-US" sz="2000" dirty="0">
                <a:solidFill>
                  <a:schemeClr val="bg2"/>
                </a:solidFill>
              </a:rPr>
              <a:t>We are </a:t>
            </a:r>
            <a:r>
              <a:rPr lang="en-US" sz="2000" b="1" dirty="0">
                <a:solidFill>
                  <a:schemeClr val="bg2"/>
                </a:solidFill>
              </a:rPr>
              <a:t>much</a:t>
            </a:r>
            <a:r>
              <a:rPr lang="en-US" sz="2000" dirty="0">
                <a:solidFill>
                  <a:schemeClr val="bg2"/>
                </a:solidFill>
              </a:rPr>
              <a:t> more affordable than similar alternative route to certification programs, as well as Master’s of Education programs.</a:t>
            </a:r>
          </a:p>
          <a:p>
            <a:endParaRPr lang="en-US" sz="2000" dirty="0">
              <a:solidFill>
                <a:schemeClr val="bg2"/>
              </a:solidFill>
            </a:endParaRPr>
          </a:p>
          <a:p>
            <a:pPr marL="285750" indent="-285750">
              <a:buFont typeface="Arial" panose="020B0604020202020204" pitchFamily="34" charset="0"/>
              <a:buChar char="•"/>
            </a:pPr>
            <a:r>
              <a:rPr lang="en-US" sz="2000" dirty="0">
                <a:solidFill>
                  <a:schemeClr val="bg2"/>
                </a:solidFill>
              </a:rPr>
              <a:t>We are state approved, or state board of education approved in all states we are located, and fulfill all annual reporting to stay in compliance with state requirements and regulations, ensuring there are no additional steps required to student and school to become certified.</a:t>
            </a:r>
          </a:p>
          <a:p>
            <a:pPr marL="285750" indent="-285750">
              <a:buFont typeface="Arial" panose="020B0604020202020204" pitchFamily="34" charset="0"/>
              <a:buChar char="•"/>
            </a:pPr>
            <a:endParaRPr lang="en-US" dirty="0">
              <a:solidFill>
                <a:schemeClr val="tx2">
                  <a:lumMod val="75000"/>
                </a:schemeClr>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34272215"/>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08E7-887D-744F-94BC-837FD368534D}"/>
              </a:ext>
            </a:extLst>
          </p:cNvPr>
          <p:cNvSpPr>
            <a:spLocks noGrp="1"/>
          </p:cNvSpPr>
          <p:nvPr>
            <p:ph type="title"/>
          </p:nvPr>
        </p:nvSpPr>
        <p:spPr/>
        <p:txBody>
          <a:bodyPr>
            <a:normAutofit/>
          </a:bodyPr>
          <a:lstStyle/>
          <a:p>
            <a:r>
              <a:rPr lang="en-US" sz="7200" dirty="0">
                <a:latin typeface="Urbano Lt Cond" panose="020B0406020202040204" pitchFamily="34" charset="77"/>
              </a:rPr>
              <a:t>Free Trial</a:t>
            </a:r>
          </a:p>
        </p:txBody>
      </p:sp>
      <p:sp>
        <p:nvSpPr>
          <p:cNvPr id="3" name="TextBox 2">
            <a:extLst>
              <a:ext uri="{FF2B5EF4-FFF2-40B4-BE49-F238E27FC236}">
                <a16:creationId xmlns:a16="http://schemas.microsoft.com/office/drawing/2014/main" id="{1DF8BA3F-28C5-6E4A-838E-67D47E9A6FED}"/>
              </a:ext>
            </a:extLst>
          </p:cNvPr>
          <p:cNvSpPr txBox="1"/>
          <p:nvPr/>
        </p:nvSpPr>
        <p:spPr>
          <a:xfrm>
            <a:off x="304800" y="2667000"/>
            <a:ext cx="4724400" cy="3662541"/>
          </a:xfrm>
          <a:prstGeom prst="rect">
            <a:avLst/>
          </a:prstGeom>
          <a:noFill/>
        </p:spPr>
        <p:txBody>
          <a:bodyPr wrap="square" rtlCol="0">
            <a:spAutoFit/>
          </a:bodyPr>
          <a:lstStyle/>
          <a:p>
            <a:pPr algn="ctr"/>
            <a:r>
              <a:rPr lang="en-US" sz="2800" b="1" dirty="0">
                <a:solidFill>
                  <a:srgbClr val="C00000"/>
                </a:solidFill>
                <a:latin typeface="FullerSansDT ExtraBold" panose="020B0204040502020203" pitchFamily="34" charset="77"/>
              </a:rPr>
              <a:t>7 Day Free Trial Available!</a:t>
            </a:r>
          </a:p>
          <a:p>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No obligation. No credit card needed.</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7 days to look over the entire program.</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Try practice quizzes and practice exams.</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Visit our website (listed below) and click on Free Trial in the top right corner.</a:t>
            </a:r>
          </a:p>
          <a:p>
            <a:endParaRPr lang="en-US" dirty="0">
              <a:latin typeface="FullerSansDT ExtraLight" panose="020B0204040502020203" pitchFamily="34" charset="77"/>
            </a:endParaRPr>
          </a:p>
          <a:p>
            <a:pPr algn="ctr"/>
            <a:r>
              <a:rPr lang="en-US" sz="2400" b="1" dirty="0" err="1">
                <a:solidFill>
                  <a:srgbClr val="C00000"/>
                </a:solidFill>
                <a:latin typeface="FullerSansDT ExtraBold" panose="020B0204040502020203" pitchFamily="34" charset="77"/>
              </a:rPr>
              <a:t>www.americanboard.org</a:t>
            </a:r>
            <a:endParaRPr lang="en-US" sz="2400" b="1" dirty="0">
              <a:solidFill>
                <a:srgbClr val="C00000"/>
              </a:solidFill>
              <a:latin typeface="FullerSansDT ExtraBold" panose="020B0204040502020203" pitchFamily="34" charset="77"/>
            </a:endParaRPr>
          </a:p>
        </p:txBody>
      </p:sp>
      <p:pic>
        <p:nvPicPr>
          <p:cNvPr id="5" name="Picture 4">
            <a:extLst>
              <a:ext uri="{FF2B5EF4-FFF2-40B4-BE49-F238E27FC236}">
                <a16:creationId xmlns:a16="http://schemas.microsoft.com/office/drawing/2014/main" id="{6C01FFAC-735C-5F41-968E-A48780AAD6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7800" y="2819400"/>
            <a:ext cx="3532674" cy="3581400"/>
          </a:xfrm>
          <a:prstGeom prst="rect">
            <a:avLst/>
          </a:prstGeom>
        </p:spPr>
      </p:pic>
      <p:cxnSp>
        <p:nvCxnSpPr>
          <p:cNvPr id="7" name="Curved Connector 6">
            <a:extLst>
              <a:ext uri="{FF2B5EF4-FFF2-40B4-BE49-F238E27FC236}">
                <a16:creationId xmlns:a16="http://schemas.microsoft.com/office/drawing/2014/main" id="{70985D4A-5240-2245-8C63-60451C22A2BE}"/>
              </a:ext>
            </a:extLst>
          </p:cNvPr>
          <p:cNvCxnSpPr>
            <a:cxnSpLocks/>
          </p:cNvCxnSpPr>
          <p:nvPr/>
        </p:nvCxnSpPr>
        <p:spPr>
          <a:xfrm flipV="1">
            <a:off x="3886200" y="3048000"/>
            <a:ext cx="4267200" cy="2514600"/>
          </a:xfrm>
          <a:prstGeom prst="curvedConnector3">
            <a:avLst/>
          </a:prstGeom>
          <a:ln w="28575">
            <a:solidFill>
              <a:srgbClr val="C00000">
                <a:alpha val="97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862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latin typeface="Urbano Lt Cond" pitchFamily="34" charset="0"/>
              </a:rPr>
              <a:t>Contact Information</a:t>
            </a:r>
          </a:p>
        </p:txBody>
      </p:sp>
      <p:sp>
        <p:nvSpPr>
          <p:cNvPr id="3" name="TextBox 2"/>
          <p:cNvSpPr txBox="1"/>
          <p:nvPr/>
        </p:nvSpPr>
        <p:spPr>
          <a:xfrm>
            <a:off x="1600200" y="2438400"/>
            <a:ext cx="5943600" cy="3847207"/>
          </a:xfrm>
          <a:prstGeom prst="rect">
            <a:avLst/>
          </a:prstGeom>
          <a:noFill/>
        </p:spPr>
        <p:txBody>
          <a:bodyPr wrap="square" rtlCol="0">
            <a:spAutoFit/>
          </a:bodyPr>
          <a:lstStyle/>
          <a:p>
            <a:r>
              <a:rPr lang="en-US" sz="3200" b="1" dirty="0">
                <a:solidFill>
                  <a:schemeClr val="tx2">
                    <a:lumMod val="75000"/>
                  </a:schemeClr>
                </a:solidFill>
              </a:rPr>
              <a:t>PHONE: </a:t>
            </a:r>
            <a:r>
              <a:rPr lang="en-US" sz="2800" dirty="0">
                <a:solidFill>
                  <a:schemeClr val="tx2">
                    <a:lumMod val="75000"/>
                  </a:schemeClr>
                </a:solidFill>
              </a:rPr>
              <a:t>1-877-669-2228</a:t>
            </a:r>
          </a:p>
          <a:p>
            <a:endParaRPr lang="en-US" sz="2800" dirty="0">
              <a:solidFill>
                <a:schemeClr val="tx2">
                  <a:lumMod val="75000"/>
                </a:schemeClr>
              </a:solidFill>
            </a:endParaRPr>
          </a:p>
          <a:p>
            <a:r>
              <a:rPr lang="en-US" sz="3200" b="1" dirty="0">
                <a:solidFill>
                  <a:schemeClr val="tx2">
                    <a:lumMod val="75000"/>
                  </a:schemeClr>
                </a:solidFill>
              </a:rPr>
              <a:t>Email: </a:t>
            </a:r>
            <a:r>
              <a:rPr lang="en-US" sz="2800" dirty="0">
                <a:hlinkClick r:id="rId2"/>
              </a:rPr>
              <a:t>Info@americanboard.org</a:t>
            </a:r>
            <a:r>
              <a:rPr lang="en-US" sz="2800" dirty="0"/>
              <a:t> </a:t>
            </a:r>
            <a:endParaRPr lang="en-US" sz="2800" dirty="0">
              <a:solidFill>
                <a:schemeClr val="tx2">
                  <a:lumMod val="75000"/>
                </a:schemeClr>
              </a:solidFill>
            </a:endParaRPr>
          </a:p>
          <a:p>
            <a:endParaRPr lang="en-US" sz="2800" dirty="0">
              <a:solidFill>
                <a:schemeClr val="tx2">
                  <a:lumMod val="75000"/>
                </a:schemeClr>
              </a:solidFill>
            </a:endParaRPr>
          </a:p>
          <a:p>
            <a:r>
              <a:rPr lang="en-US" sz="3200" b="1" dirty="0">
                <a:solidFill>
                  <a:schemeClr val="tx2">
                    <a:lumMod val="75000"/>
                  </a:schemeClr>
                </a:solidFill>
              </a:rPr>
              <a:t>Hours: </a:t>
            </a:r>
            <a:r>
              <a:rPr lang="en-US" sz="2800" dirty="0">
                <a:solidFill>
                  <a:schemeClr val="tx2">
                    <a:lumMod val="75000"/>
                  </a:schemeClr>
                </a:solidFill>
              </a:rPr>
              <a:t>Monday- Friday from </a:t>
            </a:r>
            <a:r>
              <a:rPr lang="en-US" sz="2800">
                <a:solidFill>
                  <a:schemeClr val="tx2">
                    <a:lumMod val="75000"/>
                  </a:schemeClr>
                </a:solidFill>
              </a:rPr>
              <a:t>9am- 11pm </a:t>
            </a:r>
            <a:r>
              <a:rPr lang="en-US" sz="2800" dirty="0">
                <a:solidFill>
                  <a:schemeClr val="tx2">
                    <a:lumMod val="75000"/>
                  </a:schemeClr>
                </a:solidFill>
              </a:rPr>
              <a:t>EST.</a:t>
            </a:r>
          </a:p>
          <a:p>
            <a:endParaRPr lang="en-US" sz="3200" dirty="0">
              <a:solidFill>
                <a:schemeClr val="tx2">
                  <a:lumMod val="75000"/>
                </a:schemeClr>
              </a:solidFill>
            </a:endParaRPr>
          </a:p>
          <a:p>
            <a:r>
              <a:rPr lang="en-US" sz="3200" b="1" dirty="0">
                <a:solidFill>
                  <a:schemeClr val="tx2">
                    <a:lumMod val="75000"/>
                  </a:schemeClr>
                </a:solidFill>
              </a:rPr>
              <a:t>Website: </a:t>
            </a:r>
            <a:r>
              <a:rPr lang="en-US" sz="2800" dirty="0">
                <a:hlinkClick r:id="rId3"/>
              </a:rPr>
              <a:t>www.AmericanBoard.org</a:t>
            </a:r>
            <a:r>
              <a:rPr lang="en-US" sz="2800" dirty="0"/>
              <a:t> </a:t>
            </a:r>
          </a:p>
        </p:txBody>
      </p:sp>
    </p:spTree>
    <p:extLst>
      <p:ext uri="{BB962C8B-B14F-4D97-AF65-F5344CB8AC3E}">
        <p14:creationId xmlns:p14="http://schemas.microsoft.com/office/powerpoint/2010/main" val="3252470442"/>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We are a non-profit organization, founded in 2001 by a grant from the U.S. Department of Education.</a:t>
            </a:r>
          </a:p>
          <a:p>
            <a:endParaRPr lang="en-US" dirty="0"/>
          </a:p>
          <a:p>
            <a:r>
              <a:rPr lang="en-US" dirty="0"/>
              <a:t>We are an </a:t>
            </a:r>
            <a:r>
              <a:rPr lang="en-US" b="1" dirty="0"/>
              <a:t>alternative route to teacher certification</a:t>
            </a:r>
            <a:r>
              <a:rPr lang="en-US" dirty="0"/>
              <a:t> in over a dozen states.</a:t>
            </a:r>
          </a:p>
          <a:p>
            <a:endParaRPr lang="en-US" dirty="0"/>
          </a:p>
          <a:p>
            <a:r>
              <a:rPr lang="en-US" dirty="0"/>
              <a:t>We help career changers earn teacher certification without returning to school or taking out student loans. </a:t>
            </a:r>
          </a:p>
          <a:p>
            <a:endParaRPr lang="en-US" dirty="0"/>
          </a:p>
          <a:p>
            <a:r>
              <a:rPr lang="en-US" dirty="0"/>
              <a:t>We help communities deal with the teacher shortage by placing local, talented professionals in the classroom to share their experiences while educating the next generation of Americans. </a:t>
            </a:r>
          </a:p>
        </p:txBody>
      </p:sp>
      <p:sp>
        <p:nvSpPr>
          <p:cNvPr id="3" name="Title 2"/>
          <p:cNvSpPr>
            <a:spLocks noGrp="1"/>
          </p:cNvSpPr>
          <p:nvPr>
            <p:ph type="title"/>
          </p:nvPr>
        </p:nvSpPr>
        <p:spPr>
          <a:xfrm>
            <a:off x="228600" y="338328"/>
            <a:ext cx="8686800" cy="1252728"/>
          </a:xfrm>
        </p:spPr>
        <p:txBody>
          <a:bodyPr>
            <a:normAutofit/>
          </a:bodyPr>
          <a:lstStyle/>
          <a:p>
            <a:r>
              <a:rPr lang="en-US" sz="6000" dirty="0">
                <a:latin typeface="Urbano Lt Cond" pitchFamily="34" charset="0"/>
              </a:rPr>
              <a:t>American Board: A Summary</a:t>
            </a:r>
          </a:p>
        </p:txBody>
      </p:sp>
    </p:spTree>
    <p:extLst>
      <p:ext uri="{BB962C8B-B14F-4D97-AF65-F5344CB8AC3E}">
        <p14:creationId xmlns:p14="http://schemas.microsoft.com/office/powerpoint/2010/main" val="588804689"/>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5" name="Content Placeholder 4"/>
          <p:cNvSpPr>
            <a:spLocks noGrp="1"/>
          </p:cNvSpPr>
          <p:nvPr>
            <p:ph sz="quarter" idx="13"/>
          </p:nvPr>
        </p:nvSpPr>
        <p:spPr/>
        <p:txBody>
          <a:bodyPr/>
          <a:lstStyle/>
          <a:p>
            <a:pPr marL="0" indent="0">
              <a:buNone/>
            </a:pPr>
            <a:r>
              <a:rPr lang="en-US" sz="3200" b="1" dirty="0"/>
              <a:t>All you need:</a:t>
            </a:r>
          </a:p>
          <a:p>
            <a:pPr lvl="1"/>
            <a:r>
              <a:rPr lang="en-US" dirty="0"/>
              <a:t>A Bachelor’s Degree in ANY field</a:t>
            </a:r>
          </a:p>
          <a:p>
            <a:pPr lvl="1"/>
            <a:r>
              <a:rPr lang="en-US" dirty="0"/>
              <a:t>Pass a standard Background Check</a:t>
            </a:r>
          </a:p>
          <a:p>
            <a:pPr lvl="1"/>
            <a:endParaRPr lang="en-US" dirty="0"/>
          </a:p>
          <a:p>
            <a:pPr marL="301943" lvl="1" indent="0">
              <a:buNone/>
            </a:pPr>
            <a:r>
              <a:rPr lang="en-US" dirty="0"/>
              <a:t>…that’s it!</a:t>
            </a:r>
          </a:p>
        </p:txBody>
      </p:sp>
      <p:sp>
        <p:nvSpPr>
          <p:cNvPr id="6" name="Content Placeholder 5"/>
          <p:cNvSpPr>
            <a:spLocks noGrp="1"/>
          </p:cNvSpPr>
          <p:nvPr>
            <p:ph sz="quarter" idx="14"/>
          </p:nvPr>
        </p:nvSpPr>
        <p:spPr>
          <a:xfrm>
            <a:off x="4645152" y="2679192"/>
            <a:ext cx="4117848" cy="3447288"/>
          </a:xfrm>
        </p:spPr>
        <p:txBody>
          <a:bodyPr/>
          <a:lstStyle/>
          <a:p>
            <a:pPr marL="0" indent="0">
              <a:buNone/>
            </a:pPr>
            <a:r>
              <a:rPr lang="en-US" sz="3200" b="1" dirty="0"/>
              <a:t>What you do:</a:t>
            </a:r>
          </a:p>
          <a:p>
            <a:pPr lvl="1"/>
            <a:r>
              <a:rPr lang="en-US" dirty="0"/>
              <a:t>Study online for two exams- a </a:t>
            </a:r>
            <a:r>
              <a:rPr lang="en-US" b="1" dirty="0"/>
              <a:t>subject area exam</a:t>
            </a:r>
            <a:r>
              <a:rPr lang="en-US" dirty="0"/>
              <a:t> and our </a:t>
            </a:r>
            <a:r>
              <a:rPr lang="en-US" b="1" dirty="0"/>
              <a:t>Professional Teacher Knowledge </a:t>
            </a:r>
            <a:r>
              <a:rPr lang="en-US" dirty="0"/>
              <a:t>exam (PTK)</a:t>
            </a:r>
          </a:p>
          <a:p>
            <a:pPr lvl="1"/>
            <a:r>
              <a:rPr lang="en-US" dirty="0"/>
              <a:t>Take and pass these two exams to earn our Teacher Certification</a:t>
            </a:r>
          </a:p>
        </p:txBody>
      </p:sp>
    </p:spTree>
    <p:extLst>
      <p:ext uri="{BB962C8B-B14F-4D97-AF65-F5344CB8AC3E}">
        <p14:creationId xmlns:p14="http://schemas.microsoft.com/office/powerpoint/2010/main" val="3675657550"/>
      </p:ext>
    </p:extLst>
  </p:cSld>
  <p:clrMapOvr>
    <a:masterClrMapping/>
  </p:clrMapOvr>
  <mc:AlternateContent xmlns:mc="http://schemas.openxmlformats.org/markup-compatibility/2006" xmlns:p14="http://schemas.microsoft.com/office/powerpoint/2010/main">
    <mc:Choice Requires="p14">
      <p:transition spd="slow" p14:dur="1400" advClick="0" advTm="7000">
        <p14:ripple/>
      </p:transition>
    </mc:Choice>
    <mc:Fallback xmlns="">
      <p:transition spd="slow" advClick="0"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6" name="Content Placeholder 5"/>
          <p:cNvSpPr>
            <a:spLocks noGrp="1"/>
          </p:cNvSpPr>
          <p:nvPr>
            <p:ph sz="quarter" idx="14"/>
          </p:nvPr>
        </p:nvSpPr>
        <p:spPr>
          <a:xfrm>
            <a:off x="381000" y="1981200"/>
            <a:ext cx="8153400" cy="4191000"/>
          </a:xfrm>
        </p:spPr>
        <p:txBody>
          <a:bodyPr>
            <a:noAutofit/>
          </a:bodyPr>
          <a:lstStyle/>
          <a:p>
            <a:pPr marL="0" indent="0">
              <a:buNone/>
            </a:pPr>
            <a:endParaRPr lang="en-US" sz="3600" b="1" dirty="0"/>
          </a:p>
          <a:p>
            <a:pPr lvl="1"/>
            <a:r>
              <a:rPr lang="en-US" sz="2400" dirty="0"/>
              <a:t>Candidates of the program have </a:t>
            </a:r>
            <a:r>
              <a:rPr lang="en-US" sz="3600" b="1" dirty="0"/>
              <a:t>12</a:t>
            </a:r>
            <a:r>
              <a:rPr lang="en-US" sz="2800" b="1" dirty="0"/>
              <a:t> MONTHS </a:t>
            </a:r>
            <a:r>
              <a:rPr lang="en-US" sz="2400" dirty="0"/>
              <a:t>from the date of enrollment to work with our fully self-paced, self study program. </a:t>
            </a:r>
            <a:r>
              <a:rPr lang="en-US" sz="2400" i="1" dirty="0"/>
              <a:t>(average time to complete the program is 7-10 months)</a:t>
            </a:r>
          </a:p>
          <a:p>
            <a:pPr lvl="1"/>
            <a:endParaRPr lang="en-US" sz="2400" dirty="0"/>
          </a:p>
          <a:p>
            <a:pPr lvl="1"/>
            <a:r>
              <a:rPr lang="en-US" sz="2400" dirty="0"/>
              <a:t>Once you are ready to take either exam, you sign up at your local Pearson VUE Testing Center.</a:t>
            </a:r>
          </a:p>
        </p:txBody>
      </p:sp>
    </p:spTree>
    <p:extLst>
      <p:ext uri="{BB962C8B-B14F-4D97-AF65-F5344CB8AC3E}">
        <p14:creationId xmlns:p14="http://schemas.microsoft.com/office/powerpoint/2010/main" val="2493519600"/>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6" name="Content Placeholder 5"/>
          <p:cNvSpPr>
            <a:spLocks noGrp="1"/>
          </p:cNvSpPr>
          <p:nvPr>
            <p:ph sz="quarter" idx="14"/>
          </p:nvPr>
        </p:nvSpPr>
        <p:spPr>
          <a:xfrm>
            <a:off x="457200" y="2209800"/>
            <a:ext cx="8153400" cy="4191000"/>
          </a:xfrm>
        </p:spPr>
        <p:txBody>
          <a:bodyPr>
            <a:noAutofit/>
          </a:bodyPr>
          <a:lstStyle/>
          <a:p>
            <a:endParaRPr lang="en-US" dirty="0">
              <a:latin typeface="+mj-lt"/>
            </a:endParaRPr>
          </a:p>
          <a:p>
            <a:r>
              <a:rPr lang="en-US" dirty="0">
                <a:latin typeface="+mj-lt"/>
              </a:rPr>
              <a:t>After both exams are passed, students will receive their American Board Teacher Certification. You present this to the Oklahoma Department of Education and receive a one-year, initial teaching license.</a:t>
            </a:r>
          </a:p>
          <a:p>
            <a:endParaRPr lang="en-US" dirty="0">
              <a:latin typeface="+mj-lt"/>
            </a:endParaRPr>
          </a:p>
          <a:p>
            <a:r>
              <a:rPr lang="en-US" dirty="0">
                <a:latin typeface="+mj-lt"/>
              </a:rPr>
              <a:t>You will teach on this </a:t>
            </a:r>
            <a:r>
              <a:rPr lang="en-US" i="1" dirty="0">
                <a:latin typeface="+mj-lt"/>
              </a:rPr>
              <a:t>temporary</a:t>
            </a:r>
            <a:r>
              <a:rPr lang="en-US" dirty="0">
                <a:latin typeface="+mj-lt"/>
              </a:rPr>
              <a:t> license, while concurrently going through standard classroom observations and the American Board mentorship program ($595). </a:t>
            </a:r>
          </a:p>
          <a:p>
            <a:pPr marL="0" indent="0">
              <a:buNone/>
            </a:pPr>
            <a:endParaRPr lang="en-US" sz="1600" dirty="0">
              <a:latin typeface="+mj-lt"/>
            </a:endParaRPr>
          </a:p>
        </p:txBody>
      </p:sp>
    </p:spTree>
    <p:extLst>
      <p:ext uri="{BB962C8B-B14F-4D97-AF65-F5344CB8AC3E}">
        <p14:creationId xmlns:p14="http://schemas.microsoft.com/office/powerpoint/2010/main" val="214522467"/>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6" name="Content Placeholder 5"/>
          <p:cNvSpPr>
            <a:spLocks noGrp="1"/>
          </p:cNvSpPr>
          <p:nvPr>
            <p:ph sz="quarter" idx="14"/>
          </p:nvPr>
        </p:nvSpPr>
        <p:spPr>
          <a:xfrm>
            <a:off x="457200" y="2971800"/>
            <a:ext cx="8153400" cy="4191000"/>
          </a:xfrm>
        </p:spPr>
        <p:txBody>
          <a:bodyPr>
            <a:noAutofit/>
          </a:bodyPr>
          <a:lstStyle/>
          <a:p>
            <a:r>
              <a:rPr lang="en-US" dirty="0">
                <a:latin typeface="+mj-lt"/>
              </a:rPr>
              <a:t>After completing local district requirements and your mentorship on your temporary teaching permit, you can apply for the Oklahoma Standard License, a 5 year renewable permanent teaching certificate. </a:t>
            </a:r>
          </a:p>
          <a:p>
            <a:endParaRPr lang="en-US" dirty="0">
              <a:latin typeface="+mj-lt"/>
            </a:endParaRPr>
          </a:p>
          <a:p>
            <a:r>
              <a:rPr lang="en-US" dirty="0">
                <a:latin typeface="+mj-lt"/>
              </a:rPr>
              <a:t>You are then fully certified and may continue to renew your full-time permit per state and local requirements. </a:t>
            </a:r>
          </a:p>
        </p:txBody>
      </p:sp>
    </p:spTree>
    <p:extLst>
      <p:ext uri="{BB962C8B-B14F-4D97-AF65-F5344CB8AC3E}">
        <p14:creationId xmlns:p14="http://schemas.microsoft.com/office/powerpoint/2010/main" val="1141365041"/>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8328"/>
            <a:ext cx="8686800" cy="1252728"/>
          </a:xfrm>
        </p:spPr>
        <p:txBody>
          <a:bodyPr>
            <a:noAutofit/>
          </a:bodyPr>
          <a:lstStyle/>
          <a:p>
            <a:r>
              <a:rPr lang="en-US" dirty="0">
                <a:latin typeface="Urbano Lt Cond" pitchFamily="34" charset="0"/>
              </a:rPr>
              <a:t>Subject Areas Offered in Oklahoma</a:t>
            </a:r>
          </a:p>
        </p:txBody>
      </p:sp>
      <p:sp>
        <p:nvSpPr>
          <p:cNvPr id="3" name="TextBox 2"/>
          <p:cNvSpPr txBox="1"/>
          <p:nvPr/>
        </p:nvSpPr>
        <p:spPr>
          <a:xfrm>
            <a:off x="838200" y="2590800"/>
            <a:ext cx="7924800" cy="3970318"/>
          </a:xfrm>
          <a:prstGeom prst="rect">
            <a:avLst/>
          </a:prstGeom>
          <a:noFill/>
        </p:spPr>
        <p:txBody>
          <a:bodyPr wrap="square" rtlCol="0">
            <a:spAutoFit/>
          </a:bodyPr>
          <a:lstStyle/>
          <a:p>
            <a:pPr marL="285750" indent="-285750">
              <a:buFont typeface="Wingdings" panose="05000000000000000000" pitchFamily="2" charset="2"/>
              <a:buChar char="v"/>
            </a:pPr>
            <a:r>
              <a:rPr lang="en-US" sz="2400" dirty="0">
                <a:solidFill>
                  <a:schemeClr val="bg2"/>
                </a:solidFill>
              </a:rPr>
              <a:t>Biology* (6-12)</a:t>
            </a:r>
          </a:p>
          <a:p>
            <a:pPr marL="285750" indent="-285750">
              <a:buFont typeface="Wingdings" panose="05000000000000000000" pitchFamily="2" charset="2"/>
              <a:buChar char="v"/>
            </a:pPr>
            <a:r>
              <a:rPr lang="en-US" sz="2400" dirty="0">
                <a:solidFill>
                  <a:schemeClr val="bg2"/>
                </a:solidFill>
              </a:rPr>
              <a:t>Chemistry (6-12)</a:t>
            </a:r>
          </a:p>
          <a:p>
            <a:pPr marL="285750" indent="-285750">
              <a:buFont typeface="Wingdings" panose="05000000000000000000" pitchFamily="2" charset="2"/>
              <a:buChar char="v"/>
            </a:pPr>
            <a:r>
              <a:rPr lang="en-US" sz="2400" dirty="0">
                <a:solidFill>
                  <a:schemeClr val="bg2"/>
                </a:solidFill>
              </a:rPr>
              <a:t>English * (6-12)</a:t>
            </a:r>
          </a:p>
          <a:p>
            <a:pPr marL="285750" indent="-285750">
              <a:buFont typeface="Wingdings" panose="05000000000000000000" pitchFamily="2" charset="2"/>
              <a:buChar char="v"/>
            </a:pPr>
            <a:r>
              <a:rPr lang="en-US" sz="2400" dirty="0">
                <a:solidFill>
                  <a:schemeClr val="bg2"/>
                </a:solidFill>
              </a:rPr>
              <a:t>General Science  (6-12)</a:t>
            </a:r>
          </a:p>
          <a:p>
            <a:pPr marL="285750" indent="-285750">
              <a:buFont typeface="Wingdings" panose="05000000000000000000" pitchFamily="2" charset="2"/>
              <a:buChar char="v"/>
            </a:pPr>
            <a:r>
              <a:rPr lang="en-US" sz="2400" dirty="0">
                <a:solidFill>
                  <a:schemeClr val="bg2"/>
                </a:solidFill>
              </a:rPr>
              <a:t>History**  (6-12)</a:t>
            </a:r>
          </a:p>
          <a:p>
            <a:pPr marL="285750" indent="-285750">
              <a:buFont typeface="Wingdings" panose="05000000000000000000" pitchFamily="2" charset="2"/>
              <a:buChar char="v"/>
            </a:pPr>
            <a:r>
              <a:rPr lang="en-US" sz="2400" dirty="0">
                <a:solidFill>
                  <a:schemeClr val="bg2"/>
                </a:solidFill>
              </a:rPr>
              <a:t>Math*  (6-12)</a:t>
            </a:r>
          </a:p>
          <a:p>
            <a:pPr marL="285750" indent="-285750">
              <a:buFont typeface="Wingdings" panose="05000000000000000000" pitchFamily="2" charset="2"/>
              <a:buChar char="v"/>
            </a:pPr>
            <a:r>
              <a:rPr lang="en-US" sz="2400" dirty="0">
                <a:solidFill>
                  <a:schemeClr val="bg2"/>
                </a:solidFill>
              </a:rPr>
              <a:t>Physics (6-12)</a:t>
            </a:r>
          </a:p>
          <a:p>
            <a:endParaRPr lang="en-US" sz="2400" dirty="0">
              <a:solidFill>
                <a:schemeClr val="bg2"/>
              </a:solidFill>
            </a:endParaRPr>
          </a:p>
          <a:p>
            <a:r>
              <a:rPr lang="en-US" sz="2000" i="1" dirty="0">
                <a:solidFill>
                  <a:schemeClr val="bg2"/>
                </a:solidFill>
              </a:rPr>
              <a:t>* =  Premium Plan Available</a:t>
            </a:r>
          </a:p>
          <a:p>
            <a:r>
              <a:rPr lang="en-US" sz="2000" i="1" dirty="0">
                <a:solidFill>
                  <a:schemeClr val="bg2"/>
                </a:solidFill>
              </a:rPr>
              <a:t>** = Oklahoma allows candidates to certify in World History and/or U.S. History</a:t>
            </a:r>
          </a:p>
        </p:txBody>
      </p:sp>
    </p:spTree>
    <p:extLst>
      <p:ext uri="{BB962C8B-B14F-4D97-AF65-F5344CB8AC3E}">
        <p14:creationId xmlns:p14="http://schemas.microsoft.com/office/powerpoint/2010/main" val="3176917817"/>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Resources for you:</a:t>
            </a:r>
          </a:p>
        </p:txBody>
      </p:sp>
      <p:sp>
        <p:nvSpPr>
          <p:cNvPr id="5" name="Content Placeholder 4"/>
          <p:cNvSpPr>
            <a:spLocks noGrp="1"/>
          </p:cNvSpPr>
          <p:nvPr>
            <p:ph sz="quarter" idx="13"/>
          </p:nvPr>
        </p:nvSpPr>
        <p:spPr>
          <a:xfrm>
            <a:off x="676654" y="2679192"/>
            <a:ext cx="8010145" cy="3447288"/>
          </a:xfrm>
        </p:spPr>
        <p:txBody>
          <a:bodyPr/>
          <a:lstStyle/>
          <a:p>
            <a:pPr marL="0" indent="0">
              <a:buNone/>
            </a:pPr>
            <a:r>
              <a:rPr lang="en-US" sz="3200" b="1" dirty="0"/>
              <a:t>The American Board provides:</a:t>
            </a:r>
          </a:p>
          <a:p>
            <a:pPr lvl="1"/>
            <a:r>
              <a:rPr lang="en-US" dirty="0"/>
              <a:t>Online study materials (please note the History certification requires two physical textbooks; you can find them on </a:t>
            </a:r>
            <a:r>
              <a:rPr lang="en-US" dirty="0" err="1"/>
              <a:t>Amazon.Com</a:t>
            </a:r>
            <a:r>
              <a:rPr lang="en-US" dirty="0"/>
              <a:t> for about $20-$30 each)</a:t>
            </a:r>
          </a:p>
          <a:p>
            <a:pPr lvl="1"/>
            <a:r>
              <a:rPr lang="en-US" dirty="0"/>
              <a:t>Study Plans and practice quizzes to assess your own progress</a:t>
            </a:r>
          </a:p>
          <a:p>
            <a:pPr lvl="1"/>
            <a:r>
              <a:rPr lang="en-US" dirty="0"/>
              <a:t>Initial testing fees are included in the cost of the program.</a:t>
            </a:r>
          </a:p>
        </p:txBody>
      </p:sp>
    </p:spTree>
    <p:extLst>
      <p:ext uri="{BB962C8B-B14F-4D97-AF65-F5344CB8AC3E}">
        <p14:creationId xmlns:p14="http://schemas.microsoft.com/office/powerpoint/2010/main" val="247821999"/>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0032" y="1676400"/>
            <a:ext cx="7772400" cy="2311160"/>
          </a:xfrm>
        </p:spPr>
        <p:txBody>
          <a:bodyPr>
            <a:normAutofit/>
          </a:bodyPr>
          <a:lstStyle/>
          <a:p>
            <a:r>
              <a:rPr lang="en-US" sz="2800" dirty="0"/>
              <a:t>Student teaching is not required. </a:t>
            </a:r>
            <a:br>
              <a:rPr lang="en-US" sz="2800" dirty="0"/>
            </a:br>
            <a:br>
              <a:rPr lang="en-US" sz="2800" dirty="0"/>
            </a:br>
            <a:r>
              <a:rPr lang="en-US" sz="2800" dirty="0"/>
              <a:t>Schools usually have a mentorship option in place to help new teachers.</a:t>
            </a:r>
          </a:p>
        </p:txBody>
      </p:sp>
      <p:sp>
        <p:nvSpPr>
          <p:cNvPr id="6" name="Text Placeholder 5"/>
          <p:cNvSpPr>
            <a:spLocks noGrp="1"/>
          </p:cNvSpPr>
          <p:nvPr>
            <p:ph type="body" idx="1"/>
          </p:nvPr>
        </p:nvSpPr>
        <p:spPr>
          <a:xfrm>
            <a:off x="685800" y="457200"/>
            <a:ext cx="7772400" cy="939801"/>
          </a:xfrm>
        </p:spPr>
        <p:txBody>
          <a:bodyPr>
            <a:noAutofit/>
          </a:bodyPr>
          <a:lstStyle/>
          <a:p>
            <a:r>
              <a:rPr lang="en-US" sz="4800" dirty="0">
                <a:latin typeface="Urbano Lt Cond" pitchFamily="34" charset="0"/>
              </a:rPr>
              <a:t>What about student teaching?</a:t>
            </a:r>
          </a:p>
        </p:txBody>
      </p:sp>
      <p:sp>
        <p:nvSpPr>
          <p:cNvPr id="7" name="TextBox 6"/>
          <p:cNvSpPr txBox="1"/>
          <p:nvPr/>
        </p:nvSpPr>
        <p:spPr>
          <a:xfrm>
            <a:off x="609600" y="5105400"/>
            <a:ext cx="8001000" cy="1200329"/>
          </a:xfrm>
          <a:prstGeom prst="rect">
            <a:avLst/>
          </a:prstGeom>
          <a:noFill/>
        </p:spPr>
        <p:txBody>
          <a:bodyPr wrap="square" rtlCol="0">
            <a:spAutoFit/>
          </a:bodyPr>
          <a:lstStyle/>
          <a:p>
            <a:r>
              <a:rPr lang="en-US" sz="2400" dirty="0">
                <a:solidFill>
                  <a:schemeClr val="accent1"/>
                </a:solidFill>
                <a:latin typeface="FullerSansDT ExtraBold" pitchFamily="34" charset="0"/>
              </a:rPr>
              <a:t>We </a:t>
            </a:r>
            <a:r>
              <a:rPr lang="en-US" sz="2400" u="sng" dirty="0">
                <a:solidFill>
                  <a:schemeClr val="accent1"/>
                </a:solidFill>
                <a:latin typeface="FullerSansDT ExtraBold" pitchFamily="34" charset="0"/>
              </a:rPr>
              <a:t>HIGHLY</a:t>
            </a:r>
            <a:r>
              <a:rPr lang="en-US" sz="2400" dirty="0">
                <a:solidFill>
                  <a:schemeClr val="accent1"/>
                </a:solidFill>
                <a:latin typeface="FullerSansDT ExtraBold" pitchFamily="34" charset="0"/>
              </a:rPr>
              <a:t> recommend substitute teaching prior to completing your certification with us. It’s a great way to assess which age group you prefer to work with. </a:t>
            </a:r>
          </a:p>
        </p:txBody>
      </p:sp>
    </p:spTree>
    <p:extLst>
      <p:ext uri="{BB962C8B-B14F-4D97-AF65-F5344CB8AC3E}">
        <p14:creationId xmlns:p14="http://schemas.microsoft.com/office/powerpoint/2010/main" val="572046905"/>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2">
      <a:dk1>
        <a:sysClr val="windowText" lastClr="000000"/>
      </a:dk1>
      <a:lt1>
        <a:sysClr val="window" lastClr="FFFFFF"/>
      </a:lt1>
      <a:dk2>
        <a:srgbClr val="073E87"/>
      </a:dk2>
      <a:lt2>
        <a:srgbClr val="073E87"/>
      </a:lt2>
      <a:accent1>
        <a:srgbClr val="073E87"/>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3921</TotalTime>
  <Words>807</Words>
  <Application>Microsoft Macintosh PowerPoint</Application>
  <PresentationFormat>On-screen Show (4:3)</PresentationFormat>
  <Paragraphs>103</Paragraphs>
  <Slides>13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FullerSansDT ExtraLight</vt:lpstr>
      <vt:lpstr>Candara</vt:lpstr>
      <vt:lpstr>FullerSansDT ExtraBold</vt:lpstr>
      <vt:lpstr>Adobe Devanagari</vt:lpstr>
      <vt:lpstr>Calibri</vt:lpstr>
      <vt:lpstr>Wingdings</vt:lpstr>
      <vt:lpstr>Arial</vt:lpstr>
      <vt:lpstr>Urbano Lt Cond</vt:lpstr>
      <vt:lpstr>Symbol</vt:lpstr>
      <vt:lpstr>Waveform</vt:lpstr>
      <vt:lpstr>Program Overview for Oklahoma</vt:lpstr>
      <vt:lpstr>American Board: A Summary</vt:lpstr>
      <vt:lpstr>How It Works</vt:lpstr>
      <vt:lpstr>How It Works</vt:lpstr>
      <vt:lpstr>How It Works</vt:lpstr>
      <vt:lpstr>How It Works</vt:lpstr>
      <vt:lpstr>Subject Areas Offered in Oklahoma</vt:lpstr>
      <vt:lpstr>Resources for you:</vt:lpstr>
      <vt:lpstr>Student teaching is not required.   Schools usually have a mentorship option in place to help new teachers.</vt:lpstr>
      <vt:lpstr>How Much Does It Cost?</vt:lpstr>
      <vt:lpstr>Why American Board?</vt:lpstr>
      <vt:lpstr>Free Trial</vt:lpstr>
      <vt:lpstr>Contact Information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lhowell</dc:creator>
  <cp:lastModifiedBy>Lisa Howell</cp:lastModifiedBy>
  <cp:revision>41</cp:revision>
  <dcterms:created xsi:type="dcterms:W3CDTF">2016-03-07T20:46:25Z</dcterms:created>
  <dcterms:modified xsi:type="dcterms:W3CDTF">2018-08-28T18:17:09Z</dcterms:modified>
</cp:coreProperties>
</file>