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5"/>
  </p:notesMasterIdLst>
  <p:sldIdLst>
    <p:sldId id="269" r:id="rId2"/>
    <p:sldId id="257" r:id="rId3"/>
    <p:sldId id="258" r:id="rId4"/>
    <p:sldId id="262" r:id="rId5"/>
    <p:sldId id="264" r:id="rId6"/>
    <p:sldId id="261" r:id="rId7"/>
    <p:sldId id="259" r:id="rId8"/>
    <p:sldId id="265" r:id="rId9"/>
    <p:sldId id="267" r:id="rId10"/>
    <p:sldId id="270" r:id="rId11"/>
    <p:sldId id="260" r:id="rId12"/>
    <p:sldId id="268" r:id="rId13"/>
    <p:sldId id="266"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607" autoAdjust="0"/>
  </p:normalViewPr>
  <p:slideViewPr>
    <p:cSldViewPr>
      <p:cViewPr varScale="1">
        <p:scale>
          <a:sx n="124" d="100"/>
          <a:sy n="124" d="100"/>
        </p:scale>
        <p:origin x="152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144363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school</a:t>
            </a:r>
          </a:p>
        </p:txBody>
      </p:sp>
      <p:sp>
        <p:nvSpPr>
          <p:cNvPr id="4" name="Slide Number Placeholder 3"/>
          <p:cNvSpPr>
            <a:spLocks noGrp="1"/>
          </p:cNvSpPr>
          <p:nvPr>
            <p:ph type="sldNum" sz="quarter" idx="10"/>
          </p:nvPr>
        </p:nvSpPr>
        <p:spPr/>
        <p:txBody>
          <a:bodyPr/>
          <a:lstStyle/>
          <a:p>
            <a:fld id="{F3279F72-CACC-4E3A-967E-0EA7B48D6950}" type="slidenum">
              <a:rPr lang="en-US" smtClean="0"/>
              <a:t>2</a:t>
            </a:fld>
            <a:endParaRPr lang="en-US"/>
          </a:p>
        </p:txBody>
      </p:sp>
    </p:spTree>
    <p:extLst>
      <p:ext uri="{BB962C8B-B14F-4D97-AF65-F5344CB8AC3E}">
        <p14:creationId xmlns:p14="http://schemas.microsoft.com/office/powerpoint/2010/main" val="260516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hours of study time per week</a:t>
            </a:r>
          </a:p>
        </p:txBody>
      </p:sp>
      <p:sp>
        <p:nvSpPr>
          <p:cNvPr id="4" name="Slide Number Placeholder 3"/>
          <p:cNvSpPr>
            <a:spLocks noGrp="1"/>
          </p:cNvSpPr>
          <p:nvPr>
            <p:ph type="sldNum" sz="quarter" idx="10"/>
          </p:nvPr>
        </p:nvSpPr>
        <p:spPr/>
        <p:txBody>
          <a:bodyPr/>
          <a:lstStyle/>
          <a:p>
            <a:fld id="{F3279F72-CACC-4E3A-967E-0EA7B48D6950}" type="slidenum">
              <a:rPr lang="en-US" smtClean="0"/>
              <a:t>4</a:t>
            </a:fld>
            <a:endParaRPr lang="en-US"/>
          </a:p>
        </p:txBody>
      </p:sp>
    </p:spTree>
    <p:extLst>
      <p:ext uri="{BB962C8B-B14F-4D97-AF65-F5344CB8AC3E}">
        <p14:creationId xmlns:p14="http://schemas.microsoft.com/office/powerpoint/2010/main" val="123015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Enrollment Reminder | 365 days per year, you can enroll!</a:t>
            </a:r>
          </a:p>
        </p:txBody>
      </p:sp>
      <p:sp>
        <p:nvSpPr>
          <p:cNvPr id="4" name="Slide Number Placeholder 3"/>
          <p:cNvSpPr>
            <a:spLocks noGrp="1"/>
          </p:cNvSpPr>
          <p:nvPr>
            <p:ph type="sldNum" sz="quarter" idx="10"/>
          </p:nvPr>
        </p:nvSpPr>
        <p:spPr/>
        <p:txBody>
          <a:bodyPr/>
          <a:lstStyle/>
          <a:p>
            <a:fld id="{F3279F72-CACC-4E3A-967E-0EA7B48D6950}" type="slidenum">
              <a:rPr lang="en-US" smtClean="0"/>
              <a:t>10</a:t>
            </a:fld>
            <a:endParaRPr lang="en-US"/>
          </a:p>
        </p:txBody>
      </p:sp>
    </p:spTree>
    <p:extLst>
      <p:ext uri="{BB962C8B-B14F-4D97-AF65-F5344CB8AC3E}">
        <p14:creationId xmlns:p14="http://schemas.microsoft.com/office/powerpoint/2010/main" val="390649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info@americanboard.org?subject=Information%20Request%20from%20MO%20PPT%20on%20Youtub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a:latin typeface="FullerSansDT ExtraLight" panose="020B0204040502020203" pitchFamily="34" charset="77"/>
                <a:cs typeface="Adobe Devanagari" pitchFamily="18" charset="0"/>
              </a:rPr>
              <a:t>for Missouri</a:t>
            </a:r>
            <a:endParaRPr lang="en-US" sz="5400" dirty="0">
              <a:latin typeface="FullerSansDT ExtraLight" panose="020B0204040502020203" pitchFamily="34" charset="77"/>
              <a:cs typeface="Adobe Devanagari" pitchFamily="18" charset="0"/>
            </a:endParaRPr>
          </a:p>
        </p:txBody>
      </p:sp>
      <p:sp>
        <p:nvSpPr>
          <p:cNvPr id="3" name="Subtitle 2"/>
          <p:cNvSpPr>
            <a:spLocks noGrp="1"/>
          </p:cNvSpPr>
          <p:nvPr>
            <p:ph type="subTitle" idx="1"/>
          </p:nvPr>
        </p:nvSpPr>
        <p:spPr>
          <a:xfrm>
            <a:off x="838200"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69357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149292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lumMod val="75000"/>
                  </a:schemeClr>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a:t>
            </a:r>
            <a:r>
              <a:rPr lang="en-US" sz="2000" b="1" dirty="0">
                <a:solidFill>
                  <a:schemeClr val="tx2">
                    <a:lumMod val="75000"/>
                  </a:schemeClr>
                </a:solidFill>
              </a:rPr>
              <a:t>much</a:t>
            </a:r>
            <a:r>
              <a:rPr lang="en-US" sz="2000" dirty="0">
                <a:solidFill>
                  <a:schemeClr val="tx2">
                    <a:lumMod val="75000"/>
                  </a:schemeClr>
                </a:solidFill>
              </a:rPr>
              <a:t> more affordable than similar alternative route to certification programs, as well as Master’s of Education programs.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state approved, or state board of education approved in all states where we offer our program,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43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tx2">
                    <a:lumMod val="75000"/>
                  </a:schemeClr>
                </a:solidFill>
              </a:rPr>
              <a:t>PHONE: </a:t>
            </a:r>
            <a:r>
              <a:rPr lang="en-US" sz="2800" dirty="0">
                <a:solidFill>
                  <a:schemeClr val="tx2">
                    <a:lumMod val="75000"/>
                  </a:schemeClr>
                </a:solidFill>
              </a:rPr>
              <a:t>1-877-669-2228</a:t>
            </a:r>
          </a:p>
          <a:p>
            <a:endParaRPr lang="en-US" sz="2800" dirty="0">
              <a:solidFill>
                <a:schemeClr val="tx2">
                  <a:lumMod val="75000"/>
                </a:schemeClr>
              </a:solidFill>
            </a:endParaRPr>
          </a:p>
          <a:p>
            <a:r>
              <a:rPr lang="en-US" sz="3200" b="1" dirty="0">
                <a:solidFill>
                  <a:schemeClr val="tx2">
                    <a:lumMod val="75000"/>
                  </a:schemeClr>
                </a:solidFill>
              </a:rPr>
              <a:t>Email: </a:t>
            </a:r>
            <a:r>
              <a:rPr lang="en-US" sz="2800" dirty="0" err="1">
                <a:solidFill>
                  <a:schemeClr val="tx2">
                    <a:lumMod val="75000"/>
                  </a:schemeClr>
                </a:solidFill>
                <a:hlinkClick r:id="rId2"/>
              </a:rPr>
              <a:t>Info</a:t>
            </a:r>
            <a:r>
              <a:rPr lang="en-US" sz="2800" dirty="0" err="1">
                <a:hlinkClick r:id="rId2"/>
              </a:rPr>
              <a:t>@americanboard.org</a:t>
            </a:r>
            <a:r>
              <a:rPr lang="en-US" sz="2800" dirty="0">
                <a:hlinkClick r:id="rId2"/>
              </a:rPr>
              <a:t> </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tx2">
                    <a:lumMod val="75000"/>
                  </a:schemeClr>
                </a:solidFill>
              </a:rPr>
              <a:t>Hours: </a:t>
            </a:r>
            <a:r>
              <a:rPr lang="en-US" sz="2800" dirty="0">
                <a:solidFill>
                  <a:schemeClr val="tx2">
                    <a:lumMod val="75000"/>
                  </a:schemeClr>
                </a:solidFill>
              </a:rPr>
              <a:t>Monday- Friday from 9am- 6pm EST.</a:t>
            </a:r>
          </a:p>
          <a:p>
            <a:endParaRPr lang="en-US" sz="3200" dirty="0">
              <a:solidFill>
                <a:schemeClr val="tx2">
                  <a:lumMod val="75000"/>
                </a:schemeClr>
              </a:solidFill>
            </a:endParaRPr>
          </a:p>
          <a:p>
            <a:r>
              <a:rPr lang="en-US" sz="3200" b="1" dirty="0">
                <a:solidFill>
                  <a:schemeClr val="tx2">
                    <a:lumMod val="75000"/>
                  </a:schemeClr>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are a non-profit organization, founded in 2001 by a grant from the U.S. Department of Education.</a:t>
            </a:r>
          </a:p>
          <a:p>
            <a:endParaRPr lang="en-US" dirty="0"/>
          </a:p>
          <a:p>
            <a:r>
              <a:rPr lang="en-US" dirty="0"/>
              <a:t>We are an </a:t>
            </a:r>
            <a:r>
              <a:rPr lang="en-US" b="1" dirty="0"/>
              <a:t>alternative route to teacher certification</a:t>
            </a:r>
            <a:r>
              <a:rPr lang="en-US" dirty="0"/>
              <a:t> in over a dozen states.</a:t>
            </a:r>
          </a:p>
          <a:p>
            <a:endParaRPr lang="en-US" dirty="0"/>
          </a:p>
          <a:p>
            <a:r>
              <a:rPr lang="en-US" dirty="0"/>
              <a:t>We help career changers earn teacher certification without returning to school or taking out student loans. </a:t>
            </a:r>
          </a:p>
          <a:p>
            <a:endParaRPr lang="en-US" dirty="0"/>
          </a:p>
          <a:p>
            <a:r>
              <a:rPr lang="en-US" dirty="0"/>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p:txBody>
          <a:bodyPr>
            <a:normAutofit/>
          </a:bodyPr>
          <a:lstStyle/>
          <a:p>
            <a:r>
              <a:rPr lang="en-US" sz="60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a:xfrm>
            <a:off x="725745" y="2819400"/>
            <a:ext cx="3822192" cy="3447288"/>
          </a:xfrm>
        </p:spPr>
        <p:txBody>
          <a:bodyPr>
            <a:normAutofit lnSpcReduction="10000"/>
          </a:bodyPr>
          <a:lstStyle/>
          <a:p>
            <a:pPr marL="0" indent="0">
              <a:buNone/>
            </a:pPr>
            <a:r>
              <a:rPr lang="en-US" sz="3200" b="1" dirty="0"/>
              <a:t>All you need:</a:t>
            </a:r>
          </a:p>
          <a:p>
            <a:pPr lvl="1"/>
            <a:r>
              <a:rPr lang="en-US" dirty="0"/>
              <a:t>A Regionally Accredited Bachelor’s Degree in ANY field</a:t>
            </a:r>
          </a:p>
          <a:p>
            <a:pPr lvl="1"/>
            <a:r>
              <a:rPr lang="en-US" dirty="0"/>
              <a:t>Pass a standard Background Check</a:t>
            </a:r>
          </a:p>
          <a:p>
            <a:pPr lvl="1"/>
            <a:r>
              <a:rPr lang="en-US" dirty="0"/>
              <a:t>2.75 GPA</a:t>
            </a:r>
          </a:p>
          <a:p>
            <a:pPr lvl="1"/>
            <a:endParaRPr lang="en-US" dirty="0"/>
          </a:p>
          <a:p>
            <a:pPr marL="301943" lvl="1" indent="0">
              <a:buNone/>
            </a:pPr>
            <a:r>
              <a:rPr lang="en-US" dirty="0"/>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t>What you do:</a:t>
            </a:r>
          </a:p>
          <a:p>
            <a:pPr lvl="1"/>
            <a:r>
              <a:rPr lang="en-US" dirty="0"/>
              <a:t>Study online for two exams- a </a:t>
            </a:r>
            <a:r>
              <a:rPr lang="en-US" b="1" dirty="0"/>
              <a:t>subject area exam</a:t>
            </a:r>
            <a:r>
              <a:rPr lang="en-US" dirty="0"/>
              <a:t> and our </a:t>
            </a:r>
            <a:r>
              <a:rPr lang="en-US" b="1" dirty="0"/>
              <a:t>Professional Teacher Knowledge </a:t>
            </a:r>
            <a:r>
              <a:rPr lang="en-US" dirty="0"/>
              <a:t>exam (PTK)</a:t>
            </a:r>
          </a:p>
          <a:p>
            <a:pPr lvl="1"/>
            <a:r>
              <a:rPr lang="en-US" dirty="0"/>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a:buFont typeface="Wingdings" panose="05000000000000000000" pitchFamily="2" charset="2"/>
              <a:buChar char="v"/>
            </a:pPr>
            <a:endParaRPr lang="en-US" sz="3600" b="1" dirty="0"/>
          </a:p>
          <a:p>
            <a:pPr lvl="1">
              <a:buFont typeface="Wingdings" panose="05000000000000000000" pitchFamily="2" charset="2"/>
              <a:buChar char="v"/>
            </a:pPr>
            <a:r>
              <a:rPr lang="en-US" sz="2400" dirty="0"/>
              <a:t>Candidates of the program have </a:t>
            </a:r>
            <a:r>
              <a:rPr lang="en-US" sz="3600" b="1" dirty="0"/>
              <a:t>12</a:t>
            </a:r>
            <a:r>
              <a:rPr lang="en-US" sz="2800" b="1" dirty="0"/>
              <a:t> MONTHS </a:t>
            </a:r>
            <a:r>
              <a:rPr lang="en-US" sz="2400" dirty="0"/>
              <a:t>from the date of enrollment to work with our fully self-paced, self study program </a:t>
            </a:r>
            <a:r>
              <a:rPr lang="en-US" sz="2400" i="1" dirty="0"/>
              <a:t>(average time to complete the program is 7-10 months).</a:t>
            </a:r>
          </a:p>
          <a:p>
            <a:pPr lvl="1">
              <a:buFont typeface="Wingdings" panose="05000000000000000000" pitchFamily="2" charset="2"/>
              <a:buChar char="v"/>
            </a:pPr>
            <a:endParaRPr lang="en-US" sz="2400" dirty="0"/>
          </a:p>
          <a:p>
            <a:pPr lvl="1">
              <a:buFont typeface="Wingdings" panose="05000000000000000000" pitchFamily="2" charset="2"/>
              <a:buChar char="v"/>
            </a:pPr>
            <a:r>
              <a:rPr lang="en-US" sz="2400" dirty="0"/>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286000"/>
            <a:ext cx="8153400" cy="4572000"/>
          </a:xfrm>
        </p:spPr>
        <p:txBody>
          <a:bodyPr>
            <a:noAutofit/>
          </a:bodyPr>
          <a:lstStyle/>
          <a:p>
            <a:pPr>
              <a:spcBef>
                <a:spcPts val="0"/>
              </a:spcBef>
              <a:buFont typeface="Wingdings" panose="05000000000000000000" pitchFamily="2" charset="2"/>
              <a:buChar char="v"/>
            </a:pPr>
            <a:endParaRPr lang="en-US"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After both exams are passed and 60/90 contact hours documented, students will receive their American Board Teacher Certification. </a:t>
            </a:r>
          </a:p>
          <a:p>
            <a:pPr>
              <a:spcBef>
                <a:spcPts val="480"/>
              </a:spcBef>
              <a:buFont typeface="Wingdings" panose="05000000000000000000" pitchFamily="2" charset="2"/>
              <a:buChar char="v"/>
            </a:pPr>
            <a:endParaRPr lang="en-US" sz="1200" dirty="0">
              <a:latin typeface="+mj-lt"/>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present this to the state department of education and apply a</a:t>
            </a:r>
            <a:r>
              <a:rPr lang="en-US" dirty="0">
                <a:latin typeface="+mj-lt"/>
              </a:rPr>
              <a:t>nd receive</a:t>
            </a:r>
            <a:r>
              <a:rPr lang="en-US" dirty="0">
                <a:solidFill>
                  <a:schemeClr val="dk2"/>
                </a:solidFill>
                <a:latin typeface="+mj-lt"/>
                <a:ea typeface="Galdeano"/>
                <a:cs typeface="Galdeano"/>
                <a:sym typeface="Galdeano"/>
              </a:rPr>
              <a:t> your </a:t>
            </a:r>
            <a:r>
              <a:rPr lang="en-US" dirty="0">
                <a:latin typeface="+mj-lt"/>
              </a:rPr>
              <a:t>I</a:t>
            </a:r>
            <a:r>
              <a:rPr lang="en-US" dirty="0">
                <a:solidFill>
                  <a:schemeClr val="dk2"/>
                </a:solidFill>
                <a:latin typeface="+mj-lt"/>
                <a:ea typeface="Galdeano"/>
                <a:cs typeface="Galdeano"/>
                <a:sym typeface="Galdeano"/>
              </a:rPr>
              <a:t>nitial</a:t>
            </a:r>
            <a:r>
              <a:rPr lang="en-US" dirty="0">
                <a:latin typeface="+mj-lt"/>
              </a:rPr>
              <a:t> Professional C</a:t>
            </a:r>
            <a:r>
              <a:rPr lang="en-US" dirty="0">
                <a:solidFill>
                  <a:schemeClr val="dk2"/>
                </a:solidFill>
                <a:latin typeface="+mj-lt"/>
                <a:ea typeface="Galdeano"/>
                <a:cs typeface="Galdeano"/>
                <a:sym typeface="Galdeano"/>
              </a:rPr>
              <a:t>ertificate</a:t>
            </a:r>
            <a:r>
              <a:rPr lang="en-US" dirty="0">
                <a:latin typeface="+mj-lt"/>
              </a:rPr>
              <a:t> (IPC). </a:t>
            </a:r>
          </a:p>
          <a:p>
            <a:pPr>
              <a:spcBef>
                <a:spcPts val="480"/>
              </a:spcBef>
              <a:buSzPct val="200000"/>
              <a:buFont typeface="Wingdings" panose="05000000000000000000" pitchFamily="2" charset="2"/>
              <a:buChar char="v"/>
            </a:pPr>
            <a:endParaRPr lang="en-US" sz="1200"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will teach o</a:t>
            </a:r>
            <a:r>
              <a:rPr lang="en-US" dirty="0">
                <a:latin typeface="+mj-lt"/>
              </a:rPr>
              <a:t>n the IPC for</a:t>
            </a:r>
            <a:r>
              <a:rPr lang="en-US" dirty="0">
                <a:solidFill>
                  <a:schemeClr val="dk2"/>
                </a:solidFill>
                <a:latin typeface="+mj-lt"/>
                <a:ea typeface="Galdeano"/>
                <a:cs typeface="Galdeano"/>
                <a:sym typeface="Galdeano"/>
              </a:rPr>
              <a:t> </a:t>
            </a:r>
            <a:r>
              <a:rPr lang="en-US" dirty="0">
                <a:latin typeface="+mj-lt"/>
              </a:rPr>
              <a:t>4</a:t>
            </a:r>
            <a:r>
              <a:rPr lang="en-US" dirty="0">
                <a:solidFill>
                  <a:schemeClr val="dk2"/>
                </a:solidFill>
                <a:latin typeface="+mj-lt"/>
                <a:ea typeface="Galdeano"/>
                <a:cs typeface="Galdeano"/>
                <a:sym typeface="Galdeano"/>
              </a:rPr>
              <a:t> years, while concurrently going through standard classroom observations and school district’s mentorship program. </a:t>
            </a:r>
          </a:p>
          <a:p>
            <a:pPr>
              <a:spcBef>
                <a:spcPts val="320"/>
              </a:spcBef>
              <a:buSzPct val="25000"/>
              <a:buFont typeface="Wingdings" panose="05000000000000000000" pitchFamily="2" charset="2"/>
              <a:buChar char="v"/>
            </a:pPr>
            <a:endParaRPr lang="en-US" sz="1600" dirty="0">
              <a:solidFill>
                <a:schemeClr val="dk2"/>
              </a:solidFill>
              <a:latin typeface="+mj-lt"/>
              <a:ea typeface="Galdeano"/>
              <a:cs typeface="Galdeano"/>
              <a:sym typeface="Galdeano"/>
            </a:endParaRPr>
          </a:p>
        </p:txBody>
      </p:sp>
    </p:spTree>
    <p:extLst>
      <p:ext uri="{BB962C8B-B14F-4D97-AF65-F5344CB8AC3E}">
        <p14:creationId xmlns:p14="http://schemas.microsoft.com/office/powerpoint/2010/main" val="11413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457200" y="2679192"/>
            <a:ext cx="8229599" cy="3447288"/>
          </a:xfrm>
        </p:spPr>
        <p:txBody>
          <a:bodyPr>
            <a:normAutofit/>
          </a:bodyPr>
          <a:lstStyle/>
          <a:p>
            <a:pPr>
              <a:buFont typeface="Wingdings" panose="05000000000000000000" pitchFamily="2" charset="2"/>
              <a:buChar char="v"/>
            </a:pPr>
            <a:r>
              <a:rPr lang="en-US" sz="3200" b="1" dirty="0"/>
              <a:t>The American Board provides:</a:t>
            </a:r>
          </a:p>
          <a:p>
            <a:pPr lvl="1">
              <a:buFont typeface="Wingdings" panose="05000000000000000000" pitchFamily="2" charset="2"/>
              <a:buChar char="v"/>
            </a:pPr>
            <a:r>
              <a:rPr lang="en-US" dirty="0"/>
              <a:t>Online study materials (please note the History certification requires two physical textbooks; you can find them on </a:t>
            </a:r>
            <a:r>
              <a:rPr lang="en-US" dirty="0" err="1"/>
              <a:t>Amazon.Com</a:t>
            </a:r>
            <a:r>
              <a:rPr lang="en-US" dirty="0"/>
              <a:t> for about $20-$30 each)</a:t>
            </a:r>
          </a:p>
          <a:p>
            <a:pPr marL="301943" lvl="1" indent="0">
              <a:buNone/>
            </a:pPr>
            <a:endParaRPr lang="en-US" dirty="0"/>
          </a:p>
          <a:p>
            <a:pPr lvl="1">
              <a:buFont typeface="Wingdings" panose="05000000000000000000" pitchFamily="2" charset="2"/>
              <a:buChar char="v"/>
            </a:pPr>
            <a:r>
              <a:rPr lang="en-US" dirty="0"/>
              <a:t>Study Plans and practice quizzes to assess your own progress.</a:t>
            </a:r>
          </a:p>
          <a:p>
            <a:pPr marL="301943" lvl="1" indent="0">
              <a:buNone/>
            </a:pPr>
            <a:endParaRPr lang="en-US" dirty="0"/>
          </a:p>
          <a:p>
            <a:pPr lvl="1">
              <a:buFont typeface="Wingdings" panose="05000000000000000000" pitchFamily="2" charset="2"/>
              <a:buChar char="v"/>
            </a:pPr>
            <a:r>
              <a:rPr lang="en-US" dirty="0"/>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32" y="1676400"/>
            <a:ext cx="7772400" cy="2311160"/>
          </a:xfrm>
        </p:spPr>
        <p:txBody>
          <a:bodyPr>
            <a:normAutofit/>
          </a:bodyPr>
          <a:lstStyle/>
          <a:p>
            <a:r>
              <a:rPr lang="en-US" sz="2800" dirty="0"/>
              <a:t>Student teaching is not </a:t>
            </a:r>
            <a:r>
              <a:rPr lang="en-US" sz="2800" i="1" dirty="0"/>
              <a:t>required</a:t>
            </a:r>
            <a:r>
              <a:rPr lang="en-US" sz="2800" dirty="0"/>
              <a:t>.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304800" y="457200"/>
            <a:ext cx="8534400" cy="939801"/>
          </a:xfrm>
        </p:spPr>
        <p:txBody>
          <a:bodyPr>
            <a:noAutofit/>
          </a:bodyPr>
          <a:lstStyle/>
          <a:p>
            <a:r>
              <a:rPr lang="en-US" sz="48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Subject Areas Offered in Missouri</a:t>
            </a:r>
          </a:p>
        </p:txBody>
      </p:sp>
      <p:sp>
        <p:nvSpPr>
          <p:cNvPr id="3" name="TextBox 2"/>
          <p:cNvSpPr txBox="1"/>
          <p:nvPr/>
        </p:nvSpPr>
        <p:spPr>
          <a:xfrm>
            <a:off x="1676400" y="2590800"/>
            <a:ext cx="5943600" cy="378565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Biology* (9-12)</a:t>
            </a:r>
          </a:p>
          <a:p>
            <a:pPr marL="285750" indent="-285750">
              <a:buFont typeface="Wingdings" panose="05000000000000000000" pitchFamily="2" charset="2"/>
              <a:buChar char="v"/>
            </a:pPr>
            <a:r>
              <a:rPr lang="en-US" sz="2400" dirty="0"/>
              <a:t>Chemistry (9-12)</a:t>
            </a:r>
          </a:p>
          <a:p>
            <a:pPr marL="285750" indent="-285750">
              <a:buFont typeface="Wingdings" panose="05000000000000000000" pitchFamily="2" charset="2"/>
              <a:buChar char="v"/>
            </a:pPr>
            <a:r>
              <a:rPr lang="en-US" sz="2400" dirty="0"/>
              <a:t>Elementary Ed. (1-6)</a:t>
            </a:r>
          </a:p>
          <a:p>
            <a:pPr marL="285750" indent="-285750">
              <a:buFont typeface="Wingdings" panose="05000000000000000000" pitchFamily="2" charset="2"/>
              <a:buChar char="v"/>
            </a:pPr>
            <a:r>
              <a:rPr lang="en-US" sz="2400" dirty="0"/>
              <a:t>English * (5-9, 9-12)</a:t>
            </a:r>
          </a:p>
          <a:p>
            <a:pPr marL="285750" indent="-285750">
              <a:buFont typeface="Wingdings" panose="05000000000000000000" pitchFamily="2" charset="2"/>
              <a:buChar char="v"/>
            </a:pPr>
            <a:r>
              <a:rPr lang="en-US" sz="2400" dirty="0"/>
              <a:t>General Science  (5-9, 9-12)</a:t>
            </a:r>
          </a:p>
          <a:p>
            <a:pPr marL="285750" indent="-285750">
              <a:buFont typeface="Wingdings" panose="05000000000000000000" pitchFamily="2" charset="2"/>
              <a:buChar char="v"/>
            </a:pPr>
            <a:r>
              <a:rPr lang="en-US" sz="2400" dirty="0"/>
              <a:t>History  (5-9, 9-12)</a:t>
            </a:r>
          </a:p>
          <a:p>
            <a:pPr marL="285750" indent="-285750">
              <a:buFont typeface="Wingdings" panose="05000000000000000000" pitchFamily="2" charset="2"/>
              <a:buChar char="v"/>
            </a:pPr>
            <a:r>
              <a:rPr lang="en-US" sz="2400" dirty="0"/>
              <a:t>Math*  (5-9, 9-12)</a:t>
            </a:r>
          </a:p>
          <a:p>
            <a:pPr marL="285750" indent="-285750">
              <a:buFont typeface="Wingdings" panose="05000000000000000000" pitchFamily="2" charset="2"/>
              <a:buChar char="v"/>
            </a:pPr>
            <a:r>
              <a:rPr lang="en-US" sz="2400" dirty="0"/>
              <a:t>Physics (9-12)</a:t>
            </a:r>
          </a:p>
          <a:p>
            <a:endParaRPr lang="en-US" sz="2400" dirty="0"/>
          </a:p>
          <a:p>
            <a:r>
              <a:rPr lang="en-US" sz="2400" i="1" dirty="0"/>
              <a:t>* =  Premium Plan Available</a:t>
            </a:r>
          </a:p>
        </p:txBody>
      </p:sp>
    </p:spTree>
    <p:extLst>
      <p:ext uri="{BB962C8B-B14F-4D97-AF65-F5344CB8AC3E}">
        <p14:creationId xmlns:p14="http://schemas.microsoft.com/office/powerpoint/2010/main" val="317691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2728"/>
          </a:xfrm>
        </p:spPr>
        <p:txBody>
          <a:bodyPr>
            <a:normAutofit/>
          </a:bodyPr>
          <a:lstStyle/>
          <a:p>
            <a:r>
              <a:rPr lang="en-US" sz="6000" dirty="0">
                <a:latin typeface="Urbano Lt Cond" pitchFamily="34" charset="0"/>
              </a:rPr>
              <a:t>Missouri Dept. of Ed. Requirements</a:t>
            </a:r>
          </a:p>
        </p:txBody>
      </p:sp>
      <p:sp>
        <p:nvSpPr>
          <p:cNvPr id="3" name="TextBox 2"/>
          <p:cNvSpPr txBox="1"/>
          <p:nvPr/>
        </p:nvSpPr>
        <p:spPr>
          <a:xfrm>
            <a:off x="838200" y="2590800"/>
            <a:ext cx="7696200" cy="3139321"/>
          </a:xfrm>
          <a:prstGeom prst="rect">
            <a:avLst/>
          </a:prstGeom>
          <a:noFill/>
        </p:spPr>
        <p:txBody>
          <a:bodyPr wrap="square" rtlCol="0">
            <a:spAutoFit/>
          </a:bodyPr>
          <a:lstStyle/>
          <a:p>
            <a:pPr marL="285750" indent="-285750">
              <a:buFont typeface="Wingdings" panose="05000000000000000000" pitchFamily="2" charset="2"/>
              <a:buChar char="v"/>
            </a:pPr>
            <a:r>
              <a:rPr lang="en-US" sz="2200" dirty="0"/>
              <a:t>Minimum 2.75 GPA required</a:t>
            </a:r>
          </a:p>
          <a:p>
            <a:pPr marL="285750" indent="-285750">
              <a:buFont typeface="Wingdings" panose="05000000000000000000" pitchFamily="2" charset="2"/>
              <a:buChar char="v"/>
            </a:pPr>
            <a:r>
              <a:rPr lang="en-US" sz="2200" dirty="0"/>
              <a:t>Complete the American Board program</a:t>
            </a:r>
          </a:p>
          <a:p>
            <a:pPr marL="285750" indent="-285750">
              <a:buFont typeface="Wingdings" panose="05000000000000000000" pitchFamily="2" charset="2"/>
              <a:buChar char="v"/>
            </a:pPr>
            <a:r>
              <a:rPr lang="en-US" sz="2200" dirty="0"/>
              <a:t>Complete 60/90 hours substitute teaching (hours can be satisfied with </a:t>
            </a:r>
            <a:r>
              <a:rPr lang="en-US" sz="2200" dirty="0" err="1"/>
              <a:t>ParaPro</a:t>
            </a:r>
            <a:r>
              <a:rPr lang="en-US" sz="2200" dirty="0"/>
              <a:t> hours)</a:t>
            </a:r>
          </a:p>
          <a:p>
            <a:pPr marL="285750" indent="-285750">
              <a:buFont typeface="Wingdings" panose="05000000000000000000" pitchFamily="2" charset="2"/>
              <a:buChar char="v"/>
            </a:pPr>
            <a:r>
              <a:rPr lang="en-US" sz="2200" dirty="0"/>
              <a:t>Apply to DESE (Department of Elementary and Secondary Education) for IPC (Initial Pro Certificate), valid for 4 years</a:t>
            </a:r>
          </a:p>
          <a:p>
            <a:pPr marL="285750" indent="-285750">
              <a:buFont typeface="Wingdings" panose="05000000000000000000" pitchFamily="2" charset="2"/>
              <a:buChar char="v"/>
            </a:pPr>
            <a:r>
              <a:rPr lang="en-US" sz="2200" dirty="0"/>
              <a:t>You have 4 years to complete local Professional Development requirements in order to upgrade your IPC to a CCPC (Continuous Career Professional Certificate)</a:t>
            </a:r>
          </a:p>
        </p:txBody>
      </p:sp>
    </p:spTree>
    <p:extLst>
      <p:ext uri="{BB962C8B-B14F-4D97-AF65-F5344CB8AC3E}">
        <p14:creationId xmlns:p14="http://schemas.microsoft.com/office/powerpoint/2010/main" val="155668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772</TotalTime>
  <Words>829</Words>
  <Application>Microsoft Macintosh PowerPoint</Application>
  <PresentationFormat>On-screen Show (4:3)</PresentationFormat>
  <Paragraphs>112</Paragraphs>
  <Slides>13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Galdeano</vt: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Missouri</vt:lpstr>
      <vt:lpstr>American Board: A Summary</vt:lpstr>
      <vt:lpstr>How It Works</vt:lpstr>
      <vt:lpstr>How It Works</vt:lpstr>
      <vt:lpstr>How It Works</vt:lpstr>
      <vt:lpstr>Resources for you:</vt:lpstr>
      <vt:lpstr>Student teaching is not required.   Schools usually have a mentorship option in place to help new teachers.</vt:lpstr>
      <vt:lpstr>Subject Areas Offered in Missouri</vt:lpstr>
      <vt:lpstr>Missouri Dept. of Ed. Requirements</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46</cp:revision>
  <dcterms:created xsi:type="dcterms:W3CDTF">2016-03-07T20:46:25Z</dcterms:created>
  <dcterms:modified xsi:type="dcterms:W3CDTF">2018-08-28T18:16:36Z</dcterms:modified>
</cp:coreProperties>
</file>