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4" r:id="rId2"/>
    <p:sldId id="257" r:id="rId3"/>
    <p:sldId id="258" r:id="rId4"/>
    <p:sldId id="271" r:id="rId5"/>
    <p:sldId id="262" r:id="rId6"/>
    <p:sldId id="264" r:id="rId7"/>
    <p:sldId id="272" r:id="rId8"/>
    <p:sldId id="261" r:id="rId9"/>
    <p:sldId id="259" r:id="rId10"/>
    <p:sldId id="265" r:id="rId11"/>
    <p:sldId id="270" r:id="rId12"/>
    <p:sldId id="267" r:id="rId13"/>
    <p:sldId id="269" r:id="rId14"/>
    <p:sldId id="275" r:id="rId15"/>
    <p:sldId id="260" r:id="rId16"/>
    <p:sldId id="273"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60" autoAdjust="0"/>
    <p:restoredTop sz="94607" autoAdjust="0"/>
  </p:normalViewPr>
  <p:slideViewPr>
    <p:cSldViewPr>
      <p:cViewPr varScale="1">
        <p:scale>
          <a:sx n="124" d="100"/>
          <a:sy n="124" d="100"/>
        </p:scale>
        <p:origin x="96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ECBFE7-4BF1-4F70-9873-3EC0A441C271}" type="datetimeFigureOut">
              <a:rPr lang="en-US" smtClean="0"/>
              <a:t>8/28/18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79F72-CACC-4E3A-967E-0EA7B48D6950}" type="slidenum">
              <a:rPr lang="en-US" smtClean="0"/>
              <a:t>‹#›</a:t>
            </a:fld>
            <a:endParaRPr lang="en-US"/>
          </a:p>
        </p:txBody>
      </p:sp>
    </p:spTree>
    <p:extLst>
      <p:ext uri="{BB962C8B-B14F-4D97-AF65-F5344CB8AC3E}">
        <p14:creationId xmlns:p14="http://schemas.microsoft.com/office/powerpoint/2010/main" val="247279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slide of</a:t>
            </a:r>
            <a:r>
              <a:rPr lang="en-US" baseline="0" dirty="0"/>
              <a:t> ABCTE </a:t>
            </a:r>
            <a:endParaRPr lang="en-US" dirty="0"/>
          </a:p>
        </p:txBody>
      </p:sp>
      <p:sp>
        <p:nvSpPr>
          <p:cNvPr id="4" name="Slide Number Placeholder 3"/>
          <p:cNvSpPr>
            <a:spLocks noGrp="1"/>
          </p:cNvSpPr>
          <p:nvPr>
            <p:ph type="sldNum" sz="quarter" idx="10"/>
          </p:nvPr>
        </p:nvSpPr>
        <p:spPr/>
        <p:txBody>
          <a:bodyPr/>
          <a:lstStyle/>
          <a:p>
            <a:fld id="{F3279F72-CACC-4E3A-967E-0EA7B48D6950}" type="slidenum">
              <a:rPr lang="en-US" smtClean="0"/>
              <a:t>1</a:t>
            </a:fld>
            <a:endParaRPr lang="en-US"/>
          </a:p>
        </p:txBody>
      </p:sp>
    </p:spTree>
    <p:extLst>
      <p:ext uri="{BB962C8B-B14F-4D97-AF65-F5344CB8AC3E}">
        <p14:creationId xmlns:p14="http://schemas.microsoft.com/office/powerpoint/2010/main" val="417643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here that the American Board teacher certification lasts</a:t>
            </a:r>
            <a:r>
              <a:rPr lang="en-US" baseline="0" dirty="0"/>
              <a:t> for life, and that we have reciprocity with all other states that currently accept our certification. </a:t>
            </a:r>
            <a:endParaRPr lang="en-US" dirty="0"/>
          </a:p>
        </p:txBody>
      </p:sp>
      <p:sp>
        <p:nvSpPr>
          <p:cNvPr id="4" name="Slide Number Placeholder 3"/>
          <p:cNvSpPr>
            <a:spLocks noGrp="1"/>
          </p:cNvSpPr>
          <p:nvPr>
            <p:ph type="sldNum" sz="quarter" idx="10"/>
          </p:nvPr>
        </p:nvSpPr>
        <p:spPr/>
        <p:txBody>
          <a:bodyPr/>
          <a:lstStyle/>
          <a:p>
            <a:fld id="{F3279F72-CACC-4E3A-967E-0EA7B48D6950}" type="slidenum">
              <a:rPr lang="en-US" smtClean="0"/>
              <a:t>6</a:t>
            </a:fld>
            <a:endParaRPr lang="en-US"/>
          </a:p>
        </p:txBody>
      </p:sp>
    </p:spTree>
    <p:extLst>
      <p:ext uri="{BB962C8B-B14F-4D97-AF65-F5344CB8AC3E}">
        <p14:creationId xmlns:p14="http://schemas.microsoft.com/office/powerpoint/2010/main" val="380409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here that the American Board teacher</a:t>
            </a:r>
            <a:r>
              <a:rPr lang="en-US" baseline="0" dirty="0"/>
              <a:t> </a:t>
            </a:r>
            <a:r>
              <a:rPr lang="en-US" dirty="0"/>
              <a:t>certification lasts</a:t>
            </a:r>
            <a:r>
              <a:rPr lang="en-US" baseline="0" dirty="0"/>
              <a:t> for life, and that we have reciprocity with all other states that currently accept our certification. </a:t>
            </a:r>
            <a:endParaRPr lang="en-US" dirty="0"/>
          </a:p>
        </p:txBody>
      </p:sp>
      <p:sp>
        <p:nvSpPr>
          <p:cNvPr id="4" name="Slide Number Placeholder 3"/>
          <p:cNvSpPr>
            <a:spLocks noGrp="1"/>
          </p:cNvSpPr>
          <p:nvPr>
            <p:ph type="sldNum" sz="quarter" idx="10"/>
          </p:nvPr>
        </p:nvSpPr>
        <p:spPr/>
        <p:txBody>
          <a:bodyPr/>
          <a:lstStyle/>
          <a:p>
            <a:fld id="{F3279F72-CACC-4E3A-967E-0EA7B48D6950}" type="slidenum">
              <a:rPr lang="en-US" smtClean="0"/>
              <a:t>7</a:t>
            </a:fld>
            <a:endParaRPr lang="en-US"/>
          </a:p>
        </p:txBody>
      </p:sp>
    </p:spTree>
    <p:extLst>
      <p:ext uri="{BB962C8B-B14F-4D97-AF65-F5344CB8AC3E}">
        <p14:creationId xmlns:p14="http://schemas.microsoft.com/office/powerpoint/2010/main" val="114702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is online!!!!!!!</a:t>
            </a:r>
          </a:p>
        </p:txBody>
      </p:sp>
      <p:sp>
        <p:nvSpPr>
          <p:cNvPr id="4" name="Slide Number Placeholder 3"/>
          <p:cNvSpPr>
            <a:spLocks noGrp="1"/>
          </p:cNvSpPr>
          <p:nvPr>
            <p:ph type="sldNum" sz="quarter" idx="10"/>
          </p:nvPr>
        </p:nvSpPr>
        <p:spPr/>
        <p:txBody>
          <a:bodyPr/>
          <a:lstStyle/>
          <a:p>
            <a:fld id="{F3279F72-CACC-4E3A-967E-0EA7B48D6950}" type="slidenum">
              <a:rPr lang="en-US" smtClean="0"/>
              <a:t>8</a:t>
            </a:fld>
            <a:endParaRPr lang="en-US"/>
          </a:p>
        </p:txBody>
      </p:sp>
    </p:spTree>
    <p:extLst>
      <p:ext uri="{BB962C8B-B14F-4D97-AF65-F5344CB8AC3E}">
        <p14:creationId xmlns:p14="http://schemas.microsoft.com/office/powerpoint/2010/main" val="417881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0CCF51C-8627-4ECC-B5F0-A5B0E150EBC4}"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3C591-FE55-461F-9513-4B22C1CC34B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CCF51C-8627-4ECC-B5F0-A5B0E150EBC4}" type="datetimeFigureOut">
              <a:rPr lang="en-US" smtClean="0"/>
              <a:t>8/28/18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CCF51C-8627-4ECC-B5F0-A5B0E150EBC4}" type="datetimeFigureOut">
              <a:rPr lang="en-US" smtClean="0"/>
              <a:t>8/28/18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0CCF51C-8627-4ECC-B5F0-A5B0E150EBC4}" type="datetimeFigureOut">
              <a:rPr lang="en-US" smtClean="0"/>
              <a:t>8/28/18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0CCF51C-8627-4ECC-B5F0-A5B0E150EBC4}"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3C591-FE55-461F-9513-4B22C1CC34B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CCF51C-8627-4ECC-B5F0-A5B0E150EBC4}"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3C591-FE55-461F-9513-4B22C1CC34B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0CCF51C-8627-4ECC-B5F0-A5B0E150EBC4}" type="datetimeFigureOut">
              <a:rPr lang="en-US" smtClean="0"/>
              <a:t>8/28/18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3D3C591-FE55-461F-9513-4B22C1CC34B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americanboard.org/" TargetMode="External"/><Relationship Id="rId2" Type="http://schemas.openxmlformats.org/officeDocument/2006/relationships/hyperlink" Target="mailto:info@americanboard.org?subject=From%20Prospective%20Candidat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9779" y="2677592"/>
            <a:ext cx="7772400" cy="1780108"/>
          </a:xfrm>
        </p:spPr>
        <p:txBody>
          <a:bodyPr>
            <a:normAutofit fontScale="90000"/>
          </a:bodyPr>
          <a:lstStyle/>
          <a:p>
            <a:r>
              <a:rPr lang="en-US" sz="5400" dirty="0">
                <a:latin typeface="FullerSansDT ExtraLight" pitchFamily="34" charset="0"/>
                <a:cs typeface="CordiaUPC" panose="020B0304020202020204" pitchFamily="34" charset="-34"/>
              </a:rPr>
              <a:t>Program</a:t>
            </a:r>
            <a:r>
              <a:rPr lang="en-US" sz="5400" dirty="0">
                <a:latin typeface="FullerSansDT ExtraBold" pitchFamily="34" charset="0"/>
                <a:cs typeface="CordiaUPC" panose="020B0304020202020204" pitchFamily="34" charset="-34"/>
              </a:rPr>
              <a:t> </a:t>
            </a:r>
            <a:r>
              <a:rPr lang="en-US" sz="5400" b="1" dirty="0">
                <a:latin typeface="FullerSansDT ExtraBold" pitchFamily="34" charset="0"/>
                <a:cs typeface="CordiaUPC" panose="020B0304020202020204" pitchFamily="34" charset="-34"/>
              </a:rPr>
              <a:t>Overview</a:t>
            </a:r>
            <a:br>
              <a:rPr lang="en-US" sz="5400" dirty="0">
                <a:latin typeface="FullerSansDT ExtraBold" pitchFamily="34" charset="0"/>
                <a:cs typeface="CordiaUPC" panose="020B0304020202020204" pitchFamily="34" charset="-34"/>
              </a:rPr>
            </a:br>
            <a:r>
              <a:rPr lang="en-US" sz="5400" dirty="0">
                <a:latin typeface="FullerSansDT ExtraLight" panose="020B0204040502020203" pitchFamily="34" charset="77"/>
                <a:cs typeface="CordiaUPC" panose="020B0304020202020204" pitchFamily="34" charset="-34"/>
              </a:rPr>
              <a:t>for </a:t>
            </a:r>
            <a:r>
              <a:rPr lang="en-US" sz="6000" b="1" dirty="0">
                <a:latin typeface="FullerSansDT ExtraLight" panose="020B0204040502020203" pitchFamily="34" charset="77"/>
                <a:cs typeface="CordiaUPC" panose="020B0304020202020204" pitchFamily="34" charset="-34"/>
              </a:rPr>
              <a:t>Florida</a:t>
            </a:r>
            <a:endParaRPr lang="en-US" sz="5400" b="1" dirty="0">
              <a:latin typeface="FullerSansDT ExtraLight" panose="020B0204040502020203" pitchFamily="34" charset="77"/>
              <a:cs typeface="CordiaUPC" panose="020B0304020202020204" pitchFamily="34" charset="-34"/>
            </a:endParaRPr>
          </a:p>
        </p:txBody>
      </p:sp>
      <p:sp>
        <p:nvSpPr>
          <p:cNvPr id="3" name="Subtitle 2"/>
          <p:cNvSpPr>
            <a:spLocks noGrp="1"/>
          </p:cNvSpPr>
          <p:nvPr>
            <p:ph type="subTitle" idx="1"/>
          </p:nvPr>
        </p:nvSpPr>
        <p:spPr>
          <a:xfrm>
            <a:off x="679832" y="6333289"/>
            <a:ext cx="8686800" cy="1473200"/>
          </a:xfrm>
        </p:spPr>
        <p:txBody>
          <a:bodyPr>
            <a:normAutofit/>
          </a:bodyPr>
          <a:lstStyle/>
          <a:p>
            <a:pPr>
              <a:spcBef>
                <a:spcPts val="0"/>
              </a:spcBef>
            </a:pPr>
            <a:r>
              <a:rPr lang="en-US" sz="2400" dirty="0">
                <a:solidFill>
                  <a:schemeClr val="tx1"/>
                </a:solidFill>
                <a:latin typeface="Urbano Lt Cond" pitchFamily="34" charset="0"/>
              </a:rPr>
              <a:t>For more information, visit: </a:t>
            </a:r>
            <a:r>
              <a:rPr lang="en-US" sz="2400" dirty="0" err="1">
                <a:solidFill>
                  <a:srgbClr val="7E0000"/>
                </a:solidFill>
                <a:latin typeface="FullerSansDT ExtraBold" pitchFamily="34" charset="0"/>
              </a:rPr>
              <a:t>www.AmericanBoard.org</a:t>
            </a:r>
            <a:endParaRPr lang="en-US" sz="2400" dirty="0">
              <a:solidFill>
                <a:srgbClr val="7E0000"/>
              </a:solidFill>
              <a:latin typeface="FullerSansDT ExtraBold" pitchFamily="34"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5562600"/>
            <a:ext cx="1143000" cy="1143000"/>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7199" y="381000"/>
            <a:ext cx="8177561" cy="1676400"/>
          </a:xfrm>
          <a:prstGeom prst="rect">
            <a:avLst/>
          </a:prstGeom>
        </p:spPr>
      </p:pic>
    </p:spTree>
    <p:extLst>
      <p:ext uri="{BB962C8B-B14F-4D97-AF65-F5344CB8AC3E}">
        <p14:creationId xmlns:p14="http://schemas.microsoft.com/office/powerpoint/2010/main" val="2206304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Autofit/>
          </a:bodyPr>
          <a:lstStyle/>
          <a:p>
            <a:r>
              <a:rPr lang="en-US" sz="4800" dirty="0">
                <a:latin typeface="Urbano Lt Cond" pitchFamily="34" charset="0"/>
              </a:rPr>
              <a:t>Subject Areas Offered in Florida</a:t>
            </a:r>
          </a:p>
        </p:txBody>
      </p:sp>
      <p:sp>
        <p:nvSpPr>
          <p:cNvPr id="3" name="TextBox 2"/>
          <p:cNvSpPr txBox="1"/>
          <p:nvPr/>
        </p:nvSpPr>
        <p:spPr>
          <a:xfrm>
            <a:off x="1676400" y="2590800"/>
            <a:ext cx="5943600" cy="3785652"/>
          </a:xfrm>
          <a:prstGeom prst="rect">
            <a:avLst/>
          </a:prstGeom>
          <a:noFill/>
        </p:spPr>
        <p:txBody>
          <a:bodyPr wrap="square" rtlCol="0">
            <a:spAutoFit/>
          </a:bodyPr>
          <a:lstStyle/>
          <a:p>
            <a:pPr marL="285750" indent="-285750">
              <a:buFont typeface="Wingdings" panose="05000000000000000000" pitchFamily="2" charset="2"/>
              <a:buChar char="v"/>
            </a:pPr>
            <a:r>
              <a:rPr lang="en-US" sz="2400" dirty="0">
                <a:solidFill>
                  <a:schemeClr val="bg2"/>
                </a:solidFill>
              </a:rPr>
              <a:t>Biology* (6-12)</a:t>
            </a:r>
          </a:p>
          <a:p>
            <a:pPr marL="285750" indent="-285750">
              <a:buFont typeface="Wingdings" panose="05000000000000000000" pitchFamily="2" charset="2"/>
              <a:buChar char="v"/>
            </a:pPr>
            <a:r>
              <a:rPr lang="en-US" sz="2400" dirty="0">
                <a:solidFill>
                  <a:schemeClr val="bg2"/>
                </a:solidFill>
              </a:rPr>
              <a:t>Chemistry (6-12)</a:t>
            </a:r>
          </a:p>
          <a:p>
            <a:pPr marL="285750" indent="-285750">
              <a:buFont typeface="Wingdings" panose="05000000000000000000" pitchFamily="2" charset="2"/>
              <a:buChar char="v"/>
            </a:pPr>
            <a:r>
              <a:rPr lang="en-US" sz="2400" dirty="0">
                <a:solidFill>
                  <a:schemeClr val="bg2"/>
                </a:solidFill>
              </a:rPr>
              <a:t>Elementary Ed. (K-6)</a:t>
            </a:r>
          </a:p>
          <a:p>
            <a:pPr marL="285750" indent="-285750">
              <a:buFont typeface="Wingdings" panose="05000000000000000000" pitchFamily="2" charset="2"/>
              <a:buChar char="v"/>
            </a:pPr>
            <a:r>
              <a:rPr lang="en-US" sz="2400" dirty="0">
                <a:solidFill>
                  <a:schemeClr val="bg2"/>
                </a:solidFill>
              </a:rPr>
              <a:t>English * (6-12)</a:t>
            </a:r>
          </a:p>
          <a:p>
            <a:pPr marL="285750" indent="-285750">
              <a:buFont typeface="Wingdings" panose="05000000000000000000" pitchFamily="2" charset="2"/>
              <a:buChar char="v"/>
            </a:pPr>
            <a:r>
              <a:rPr lang="en-US" sz="2400" dirty="0">
                <a:solidFill>
                  <a:schemeClr val="bg2"/>
                </a:solidFill>
              </a:rPr>
              <a:t>General Science  (5-9)</a:t>
            </a:r>
          </a:p>
          <a:p>
            <a:pPr marL="285750" indent="-285750">
              <a:buFont typeface="Wingdings" panose="05000000000000000000" pitchFamily="2" charset="2"/>
              <a:buChar char="v"/>
            </a:pPr>
            <a:r>
              <a:rPr lang="en-US" sz="2400" dirty="0">
                <a:solidFill>
                  <a:schemeClr val="bg2"/>
                </a:solidFill>
              </a:rPr>
              <a:t>Math* (6-12) </a:t>
            </a:r>
          </a:p>
          <a:p>
            <a:pPr marL="285750" indent="-285750">
              <a:buFont typeface="Wingdings" panose="05000000000000000000" pitchFamily="2" charset="2"/>
              <a:buChar char="v"/>
            </a:pPr>
            <a:r>
              <a:rPr lang="en-US" sz="2400" dirty="0">
                <a:solidFill>
                  <a:schemeClr val="bg2"/>
                </a:solidFill>
              </a:rPr>
              <a:t>Special Education* (K-6, 6-12)</a:t>
            </a:r>
          </a:p>
          <a:p>
            <a:pPr marL="285750" indent="-285750">
              <a:buFont typeface="Wingdings" panose="05000000000000000000" pitchFamily="2" charset="2"/>
              <a:buChar char="v"/>
            </a:pPr>
            <a:r>
              <a:rPr lang="en-US" sz="2400" dirty="0">
                <a:solidFill>
                  <a:schemeClr val="bg2"/>
                </a:solidFill>
              </a:rPr>
              <a:t>Physics (6-12)</a:t>
            </a:r>
          </a:p>
          <a:p>
            <a:endParaRPr lang="en-US" sz="2400" dirty="0">
              <a:solidFill>
                <a:schemeClr val="bg2"/>
              </a:solidFill>
            </a:endParaRPr>
          </a:p>
          <a:p>
            <a:r>
              <a:rPr lang="en-US" sz="2400" i="1" dirty="0">
                <a:solidFill>
                  <a:schemeClr val="bg2"/>
                </a:solidFill>
              </a:rPr>
              <a:t>* =  Premium Plan Available</a:t>
            </a:r>
          </a:p>
        </p:txBody>
      </p:sp>
    </p:spTree>
    <p:extLst>
      <p:ext uri="{BB962C8B-B14F-4D97-AF65-F5344CB8AC3E}">
        <p14:creationId xmlns:p14="http://schemas.microsoft.com/office/powerpoint/2010/main" val="3176917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rmAutofit/>
          </a:bodyPr>
          <a:lstStyle/>
          <a:p>
            <a:r>
              <a:rPr lang="en-US" sz="7200" dirty="0">
                <a:latin typeface="Urbano Lt Cond" pitchFamily="34" charset="0"/>
              </a:rPr>
              <a:t>Please Note:</a:t>
            </a:r>
          </a:p>
        </p:txBody>
      </p:sp>
      <p:sp>
        <p:nvSpPr>
          <p:cNvPr id="4" name="TextBox 3"/>
          <p:cNvSpPr txBox="1"/>
          <p:nvPr/>
        </p:nvSpPr>
        <p:spPr>
          <a:xfrm>
            <a:off x="304800" y="2590800"/>
            <a:ext cx="8534400" cy="4093428"/>
          </a:xfrm>
          <a:prstGeom prst="rect">
            <a:avLst/>
          </a:prstGeom>
          <a:noFill/>
        </p:spPr>
        <p:txBody>
          <a:bodyPr wrap="square" rtlCol="0">
            <a:spAutoFit/>
          </a:bodyPr>
          <a:lstStyle/>
          <a:p>
            <a:r>
              <a:rPr lang="en-US" sz="2000" dirty="0">
                <a:solidFill>
                  <a:schemeClr val="bg2"/>
                </a:solidFill>
              </a:rPr>
              <a:t>In Florida, if you would like to certify with Special Education, you must initially certify in another area, as it is viewed as an endorsement area.  We provide Elementary Education free-of-charge to fulfill this state requirement.</a:t>
            </a:r>
          </a:p>
          <a:p>
            <a:endParaRPr lang="en-US" sz="2000" dirty="0">
              <a:solidFill>
                <a:schemeClr val="bg2"/>
              </a:solidFill>
            </a:endParaRPr>
          </a:p>
          <a:p>
            <a:endParaRPr lang="en-US" sz="2000" dirty="0">
              <a:solidFill>
                <a:schemeClr val="bg2"/>
              </a:solidFill>
            </a:endParaRPr>
          </a:p>
          <a:p>
            <a:r>
              <a:rPr lang="en-US" sz="2000" dirty="0">
                <a:solidFill>
                  <a:schemeClr val="bg2"/>
                </a:solidFill>
              </a:rPr>
              <a:t>If using our program to transfer your temporary teaching permit (received before beginning with us based on degree evaluation with FLDOE) you must take our subject area exam, Professional Teaching Knowledge exam, have taught for a full year, and take the Florida General Knowledge Exam, at which point you’ll receive the state issued, full time license.</a:t>
            </a:r>
          </a:p>
          <a:p>
            <a:endParaRPr lang="en-US" sz="2000" dirty="0">
              <a:solidFill>
                <a:schemeClr val="bg2"/>
              </a:solidFill>
            </a:endParaRPr>
          </a:p>
          <a:p>
            <a:pPr algn="ctr"/>
            <a:r>
              <a:rPr lang="en-US" sz="2000" i="1" dirty="0">
                <a:solidFill>
                  <a:schemeClr val="bg2"/>
                </a:solidFill>
              </a:rPr>
              <a:t>(we don’t make these rules, the FLDOE does…)</a:t>
            </a:r>
          </a:p>
          <a:p>
            <a:endParaRPr lang="en-US" sz="2000" dirty="0"/>
          </a:p>
        </p:txBody>
      </p:sp>
    </p:spTree>
    <p:extLst>
      <p:ext uri="{BB962C8B-B14F-4D97-AF65-F5344CB8AC3E}">
        <p14:creationId xmlns:p14="http://schemas.microsoft.com/office/powerpoint/2010/main" val="756410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noAutofit/>
          </a:bodyPr>
          <a:lstStyle/>
          <a:p>
            <a:r>
              <a:rPr lang="en-US" sz="5400" dirty="0">
                <a:latin typeface="Urbano Lt Cond" pitchFamily="34" charset="0"/>
              </a:rPr>
              <a:t>Florida Dept. of Ed. Requirements</a:t>
            </a:r>
          </a:p>
        </p:txBody>
      </p:sp>
      <p:sp>
        <p:nvSpPr>
          <p:cNvPr id="3" name="TextBox 2"/>
          <p:cNvSpPr txBox="1"/>
          <p:nvPr/>
        </p:nvSpPr>
        <p:spPr>
          <a:xfrm>
            <a:off x="838200" y="2590800"/>
            <a:ext cx="7696200" cy="3816429"/>
          </a:xfrm>
          <a:prstGeom prst="rect">
            <a:avLst/>
          </a:prstGeom>
          <a:noFill/>
        </p:spPr>
        <p:txBody>
          <a:bodyPr wrap="square" rtlCol="0">
            <a:spAutoFit/>
          </a:bodyPr>
          <a:lstStyle/>
          <a:p>
            <a:pPr marL="285750" indent="-285750">
              <a:buFont typeface="Wingdings" panose="05000000000000000000" pitchFamily="2" charset="2"/>
              <a:buChar char="v"/>
            </a:pPr>
            <a:r>
              <a:rPr lang="en-US" sz="2200" dirty="0">
                <a:solidFill>
                  <a:schemeClr val="bg2"/>
                </a:solidFill>
              </a:rPr>
              <a:t>Complete the American Board program</a:t>
            </a:r>
          </a:p>
          <a:p>
            <a:pPr marL="285750" indent="-285750">
              <a:buFont typeface="Wingdings" panose="05000000000000000000" pitchFamily="2" charset="2"/>
              <a:buChar char="v"/>
            </a:pPr>
            <a:endParaRPr lang="en-US" sz="2200" dirty="0">
              <a:solidFill>
                <a:schemeClr val="bg2"/>
              </a:solidFill>
            </a:endParaRPr>
          </a:p>
          <a:p>
            <a:pPr marL="285750" indent="-285750">
              <a:buFont typeface="Wingdings" panose="05000000000000000000" pitchFamily="2" charset="2"/>
              <a:buChar char="v"/>
            </a:pPr>
            <a:r>
              <a:rPr lang="en-US" sz="2200" dirty="0">
                <a:solidFill>
                  <a:schemeClr val="bg2"/>
                </a:solidFill>
              </a:rPr>
              <a:t>Apply to FLDOE and complete the appropriate FLDOE licensure application form</a:t>
            </a:r>
          </a:p>
          <a:p>
            <a:pPr marL="285750" indent="-285750">
              <a:buFont typeface="Wingdings" panose="05000000000000000000" pitchFamily="2" charset="2"/>
              <a:buChar char="v"/>
            </a:pPr>
            <a:endParaRPr lang="en-US" sz="2200" dirty="0">
              <a:solidFill>
                <a:schemeClr val="bg2"/>
              </a:solidFill>
            </a:endParaRPr>
          </a:p>
          <a:p>
            <a:pPr marL="285750" indent="-285750">
              <a:buFont typeface="Wingdings" panose="05000000000000000000" pitchFamily="2" charset="2"/>
              <a:buChar char="v"/>
            </a:pPr>
            <a:r>
              <a:rPr lang="en-US" sz="2200" dirty="0">
                <a:solidFill>
                  <a:schemeClr val="bg2"/>
                </a:solidFill>
              </a:rPr>
              <a:t>Obtain a teaching position in a Florida public school (Must be a public or charter school.)</a:t>
            </a:r>
          </a:p>
          <a:p>
            <a:pPr marL="285750" indent="-285750">
              <a:buFont typeface="Wingdings" panose="05000000000000000000" pitchFamily="2" charset="2"/>
              <a:buChar char="v"/>
            </a:pPr>
            <a:endParaRPr lang="en-US" sz="2200" dirty="0">
              <a:solidFill>
                <a:schemeClr val="bg2"/>
              </a:solidFill>
            </a:endParaRPr>
          </a:p>
          <a:p>
            <a:pPr marL="285750" indent="-285750">
              <a:buFont typeface="Wingdings" panose="05000000000000000000" pitchFamily="2" charset="2"/>
              <a:buChar char="v"/>
            </a:pPr>
            <a:r>
              <a:rPr lang="en-US" sz="2200" dirty="0">
                <a:solidFill>
                  <a:schemeClr val="bg2"/>
                </a:solidFill>
              </a:rPr>
              <a:t>Submit evidence of job offer to FLDOE and complete a criminal background check</a:t>
            </a:r>
          </a:p>
          <a:p>
            <a:pPr marL="285750" indent="-285750">
              <a:buFont typeface="Wingdings" panose="05000000000000000000" pitchFamily="2" charset="2"/>
              <a:buChar char="v"/>
            </a:pPr>
            <a:endParaRPr lang="en-US" sz="2200" dirty="0"/>
          </a:p>
        </p:txBody>
      </p:sp>
    </p:spTree>
    <p:extLst>
      <p:ext uri="{BB962C8B-B14F-4D97-AF65-F5344CB8AC3E}">
        <p14:creationId xmlns:p14="http://schemas.microsoft.com/office/powerpoint/2010/main" val="155668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latin typeface="Urbano Lt Cond" pitchFamily="34" charset="0"/>
              </a:rPr>
              <a:t>Florida Dept. of Ed. Requirements</a:t>
            </a:r>
          </a:p>
        </p:txBody>
      </p:sp>
      <p:sp>
        <p:nvSpPr>
          <p:cNvPr id="3" name="TextBox 2"/>
          <p:cNvSpPr txBox="1"/>
          <p:nvPr/>
        </p:nvSpPr>
        <p:spPr>
          <a:xfrm>
            <a:off x="838200" y="2590800"/>
            <a:ext cx="7696200" cy="4154984"/>
          </a:xfrm>
          <a:prstGeom prst="rect">
            <a:avLst/>
          </a:prstGeom>
          <a:noFill/>
        </p:spPr>
        <p:txBody>
          <a:bodyPr wrap="square" rtlCol="0">
            <a:spAutoFit/>
          </a:bodyPr>
          <a:lstStyle/>
          <a:p>
            <a:pPr marL="285750" indent="-285750">
              <a:buFont typeface="Wingdings" panose="05000000000000000000" pitchFamily="2" charset="2"/>
              <a:buChar char="v"/>
            </a:pPr>
            <a:r>
              <a:rPr lang="en-US" sz="2200" dirty="0">
                <a:solidFill>
                  <a:schemeClr val="bg2"/>
                </a:solidFill>
              </a:rPr>
              <a:t>Apply for initial 3-year non-renewable provisional teaching license</a:t>
            </a:r>
          </a:p>
          <a:p>
            <a:pPr marL="285750" indent="-285750">
              <a:buFont typeface="Wingdings" panose="05000000000000000000" pitchFamily="2" charset="2"/>
              <a:buChar char="v"/>
            </a:pPr>
            <a:endParaRPr lang="en-US" sz="2200" dirty="0">
              <a:solidFill>
                <a:schemeClr val="bg2"/>
              </a:solidFill>
            </a:endParaRPr>
          </a:p>
          <a:p>
            <a:pPr marL="285750" indent="-285750">
              <a:buFont typeface="Wingdings" panose="05000000000000000000" pitchFamily="2" charset="2"/>
              <a:buChar char="v"/>
            </a:pPr>
            <a:r>
              <a:rPr lang="en-US" sz="2200" dirty="0">
                <a:solidFill>
                  <a:schemeClr val="bg2"/>
                </a:solidFill>
              </a:rPr>
              <a:t>Teach one full year, while completing school mentorship (Florida Demonstration Program)</a:t>
            </a:r>
          </a:p>
          <a:p>
            <a:endParaRPr lang="en-US" sz="2200" dirty="0">
              <a:solidFill>
                <a:schemeClr val="bg2"/>
              </a:solidFill>
            </a:endParaRPr>
          </a:p>
          <a:p>
            <a:pPr marL="285750" lvl="1" indent="-285750">
              <a:buFont typeface="Wingdings" panose="05000000000000000000" pitchFamily="2" charset="2"/>
              <a:buChar char="v"/>
            </a:pPr>
            <a:r>
              <a:rPr lang="en-US" sz="2200" dirty="0">
                <a:solidFill>
                  <a:schemeClr val="bg2"/>
                </a:solidFill>
              </a:rPr>
              <a:t>Complete appropriate FLDOE licensure application form and payment.</a:t>
            </a:r>
          </a:p>
          <a:p>
            <a:pPr marL="285750" lvl="1" indent="-285750">
              <a:buFont typeface="Wingdings" panose="05000000000000000000" pitchFamily="2" charset="2"/>
              <a:buChar char="v"/>
            </a:pPr>
            <a:endParaRPr lang="en-US" sz="2200" dirty="0">
              <a:solidFill>
                <a:schemeClr val="bg2"/>
              </a:solidFill>
            </a:endParaRPr>
          </a:p>
          <a:p>
            <a:pPr marL="285750" lvl="1" indent="-285750">
              <a:buFont typeface="Wingdings" panose="05000000000000000000" pitchFamily="2" charset="2"/>
              <a:buChar char="v"/>
            </a:pPr>
            <a:r>
              <a:rPr lang="en-US" sz="2200" dirty="0">
                <a:solidFill>
                  <a:schemeClr val="bg2"/>
                </a:solidFill>
              </a:rPr>
              <a:t>Receive state issued, full time teaching license (Florida Professional Certificate)</a:t>
            </a:r>
          </a:p>
          <a:p>
            <a:pPr marL="285750" lvl="1" indent="-285750">
              <a:buFont typeface="Wingdings" panose="05000000000000000000" pitchFamily="2" charset="2"/>
              <a:buChar char="v"/>
            </a:pPr>
            <a:endParaRPr lang="en-US" sz="2200" dirty="0"/>
          </a:p>
        </p:txBody>
      </p:sp>
    </p:spTree>
    <p:extLst>
      <p:ext uri="{BB962C8B-B14F-4D97-AF65-F5344CB8AC3E}">
        <p14:creationId xmlns:p14="http://schemas.microsoft.com/office/powerpoint/2010/main" val="143459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3A09-3EA1-2344-8B85-64A8C05B6D65}"/>
              </a:ext>
            </a:extLst>
          </p:cNvPr>
          <p:cNvSpPr>
            <a:spLocks noGrp="1"/>
          </p:cNvSpPr>
          <p:nvPr>
            <p:ph type="title"/>
          </p:nvPr>
        </p:nvSpPr>
        <p:spPr/>
        <p:txBody>
          <a:bodyPr/>
          <a:lstStyle/>
          <a:p>
            <a:r>
              <a:rPr lang="en-US" dirty="0"/>
              <a:t>How Much Does It Cost?</a:t>
            </a:r>
          </a:p>
        </p:txBody>
      </p:sp>
      <p:sp>
        <p:nvSpPr>
          <p:cNvPr id="3" name="Content Placeholder 2">
            <a:extLst>
              <a:ext uri="{FF2B5EF4-FFF2-40B4-BE49-F238E27FC236}">
                <a16:creationId xmlns:a16="http://schemas.microsoft.com/office/drawing/2014/main" id="{83F11382-5EA6-DE40-A712-E3001E6B9204}"/>
              </a:ext>
            </a:extLst>
          </p:cNvPr>
          <p:cNvSpPr>
            <a:spLocks noGrp="1"/>
          </p:cNvSpPr>
          <p:nvPr>
            <p:ph sz="quarter" idx="13"/>
          </p:nvPr>
        </p:nvSpPr>
        <p:spPr>
          <a:xfrm>
            <a:off x="533400" y="2680968"/>
            <a:ext cx="4343400" cy="4024632"/>
          </a:xfrm>
        </p:spPr>
        <p:txBody>
          <a:bodyPr/>
          <a:lstStyle/>
          <a:p>
            <a:pPr marL="0" indent="0">
              <a:buNone/>
            </a:pPr>
            <a:r>
              <a:rPr lang="en-US" sz="3200" b="1" dirty="0"/>
              <a:t>Installment Plan</a:t>
            </a:r>
          </a:p>
          <a:p>
            <a:pPr marL="0" indent="0">
              <a:buNone/>
            </a:pPr>
            <a:endParaRPr lang="en-US" dirty="0"/>
          </a:p>
          <a:p>
            <a:pPr marL="0" indent="0">
              <a:buNone/>
            </a:pPr>
            <a:r>
              <a:rPr lang="en-US" sz="3200" dirty="0"/>
              <a:t>9 payments of </a:t>
            </a:r>
            <a:r>
              <a:rPr lang="en-US" sz="3200" b="1" dirty="0">
                <a:solidFill>
                  <a:srgbClr val="7E0000"/>
                </a:solidFill>
              </a:rPr>
              <a:t>$298</a:t>
            </a:r>
          </a:p>
          <a:p>
            <a:pPr marL="0" indent="0">
              <a:buNone/>
            </a:pPr>
            <a:r>
              <a:rPr lang="en-US" sz="3200" dirty="0"/>
              <a:t>= $2,682</a:t>
            </a:r>
          </a:p>
          <a:p>
            <a:pPr marL="0" indent="0">
              <a:buNone/>
            </a:pPr>
            <a:endParaRPr lang="en-US" dirty="0"/>
          </a:p>
          <a:p>
            <a:pPr marL="0" indent="0">
              <a:buNone/>
            </a:pPr>
            <a:r>
              <a:rPr lang="en-US" sz="1800" dirty="0"/>
              <a:t>Payment due on the 15</a:t>
            </a:r>
            <a:r>
              <a:rPr lang="en-US" sz="1800" baseline="30000" dirty="0"/>
              <a:t>th</a:t>
            </a:r>
            <a:r>
              <a:rPr lang="en-US" sz="1800" dirty="0"/>
              <a:t> </a:t>
            </a:r>
          </a:p>
          <a:p>
            <a:pPr marL="0" indent="0">
              <a:buNone/>
            </a:pPr>
            <a:r>
              <a:rPr lang="en-US" sz="1800" dirty="0"/>
              <a:t>of each month.</a:t>
            </a:r>
          </a:p>
          <a:p>
            <a:pPr marL="0" indent="0">
              <a:buNone/>
            </a:pPr>
            <a:endParaRPr lang="en-US" sz="1800" dirty="0"/>
          </a:p>
          <a:p>
            <a:pPr marL="0" indent="0">
              <a:buNone/>
            </a:pPr>
            <a:r>
              <a:rPr lang="en-US" sz="1800" dirty="0"/>
              <a:t>Enroll via application. Cannot enroll online. </a:t>
            </a:r>
          </a:p>
        </p:txBody>
      </p:sp>
      <p:sp>
        <p:nvSpPr>
          <p:cNvPr id="4" name="Content Placeholder 3">
            <a:extLst>
              <a:ext uri="{FF2B5EF4-FFF2-40B4-BE49-F238E27FC236}">
                <a16:creationId xmlns:a16="http://schemas.microsoft.com/office/drawing/2014/main" id="{1D7C0CD3-9DD1-484C-8228-84F00F892DCD}"/>
              </a:ext>
            </a:extLst>
          </p:cNvPr>
          <p:cNvSpPr>
            <a:spLocks noGrp="1"/>
          </p:cNvSpPr>
          <p:nvPr>
            <p:ph sz="quarter" idx="14"/>
          </p:nvPr>
        </p:nvSpPr>
        <p:spPr>
          <a:xfrm>
            <a:off x="4953000" y="2679192"/>
            <a:ext cx="3822192" cy="3447288"/>
          </a:xfrm>
        </p:spPr>
        <p:txBody>
          <a:bodyPr/>
          <a:lstStyle/>
          <a:p>
            <a:pPr marL="0" indent="0">
              <a:buNone/>
            </a:pPr>
            <a:r>
              <a:rPr lang="en-US" sz="3200" b="1" dirty="0"/>
              <a:t>One Time Payment</a:t>
            </a:r>
          </a:p>
          <a:p>
            <a:pPr marL="0" indent="0">
              <a:buNone/>
            </a:pPr>
            <a:endParaRPr lang="en-US" dirty="0"/>
          </a:p>
          <a:p>
            <a:pPr marL="0" indent="0" algn="ctr">
              <a:buNone/>
            </a:pPr>
            <a:r>
              <a:rPr lang="en-US" sz="3200" b="1" dirty="0">
                <a:solidFill>
                  <a:srgbClr val="7E0000"/>
                </a:solidFill>
              </a:rPr>
              <a:t>$1,900 -$2,200*</a:t>
            </a:r>
          </a:p>
          <a:p>
            <a:pPr marL="0" indent="0" algn="ctr">
              <a:buNone/>
            </a:pPr>
            <a:endParaRPr lang="en-US" dirty="0"/>
          </a:p>
          <a:p>
            <a:pPr marL="0" indent="0">
              <a:buNone/>
            </a:pPr>
            <a:r>
              <a:rPr lang="en-US" sz="1800" i="1" dirty="0"/>
              <a:t>*check website for current promotion</a:t>
            </a:r>
          </a:p>
          <a:p>
            <a:pPr marL="0" indent="0" algn="ctr">
              <a:buNone/>
            </a:pPr>
            <a:endParaRPr lang="en-US" sz="1800" i="1" dirty="0"/>
          </a:p>
          <a:p>
            <a:pPr marL="0" indent="0">
              <a:buNone/>
            </a:pPr>
            <a:r>
              <a:rPr lang="en-US" sz="1800" dirty="0"/>
              <a:t>Enroll online at any time!</a:t>
            </a:r>
          </a:p>
        </p:txBody>
      </p:sp>
    </p:spTree>
    <p:extLst>
      <p:ext uri="{BB962C8B-B14F-4D97-AF65-F5344CB8AC3E}">
        <p14:creationId xmlns:p14="http://schemas.microsoft.com/office/powerpoint/2010/main" val="1456346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5400">
                <a:latin typeface="Urbano Lt Cond" pitchFamily="34" charset="0"/>
              </a:rPr>
              <a:t>Why </a:t>
            </a:r>
            <a:r>
              <a:rPr lang="en-US" sz="5400" dirty="0">
                <a:latin typeface="Urbano Lt Cond" pitchFamily="34" charset="0"/>
              </a:rPr>
              <a:t>American Board?</a:t>
            </a:r>
          </a:p>
        </p:txBody>
      </p:sp>
      <p:sp>
        <p:nvSpPr>
          <p:cNvPr id="5" name="TextBox 4"/>
          <p:cNvSpPr txBox="1"/>
          <p:nvPr/>
        </p:nvSpPr>
        <p:spPr>
          <a:xfrm>
            <a:off x="457200" y="2514600"/>
            <a:ext cx="8229600" cy="4647426"/>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2"/>
                </a:solidFill>
              </a:rPr>
              <a:t>Being a fully self-paced, self-study program allows students to finish or focus on study material at their own pace, as they are not at the mercy of their instructor or classmates’ speed, and not confined to attending classes.</a:t>
            </a:r>
          </a:p>
          <a:p>
            <a:endParaRPr lang="en-US" sz="2000" dirty="0">
              <a:solidFill>
                <a:schemeClr val="bg2"/>
              </a:solidFill>
            </a:endParaRPr>
          </a:p>
          <a:p>
            <a:pPr marL="285750" indent="-285750">
              <a:buFont typeface="Arial" panose="020B0604020202020204" pitchFamily="34" charset="0"/>
              <a:buChar char="•"/>
            </a:pPr>
            <a:r>
              <a:rPr lang="en-US" sz="2000" dirty="0">
                <a:solidFill>
                  <a:schemeClr val="bg2"/>
                </a:solidFill>
              </a:rPr>
              <a:t>We are </a:t>
            </a:r>
            <a:r>
              <a:rPr lang="en-US" sz="2000" b="1" dirty="0">
                <a:solidFill>
                  <a:schemeClr val="bg2"/>
                </a:solidFill>
              </a:rPr>
              <a:t>much</a:t>
            </a:r>
            <a:r>
              <a:rPr lang="en-US" sz="2000" dirty="0">
                <a:solidFill>
                  <a:schemeClr val="bg2"/>
                </a:solidFill>
              </a:rPr>
              <a:t> more affordable than similar alternative route to certification programs, as well as Master’s of Education programs.</a:t>
            </a:r>
          </a:p>
          <a:p>
            <a:endParaRPr lang="en-US" sz="2000" dirty="0">
              <a:solidFill>
                <a:schemeClr val="bg2"/>
              </a:solidFill>
            </a:endParaRPr>
          </a:p>
          <a:p>
            <a:pPr marL="285750" indent="-285750">
              <a:buFont typeface="Arial" panose="020B0604020202020204" pitchFamily="34" charset="0"/>
              <a:buChar char="•"/>
            </a:pPr>
            <a:r>
              <a:rPr lang="en-US" sz="2000" dirty="0">
                <a:solidFill>
                  <a:schemeClr val="bg2"/>
                </a:solidFill>
              </a:rPr>
              <a:t>We are state approved, or state board of education approved in all states where we offer our program, and fulfill all annual reporting to stay in compliance with state requirements and regulations, ensuring there are no additional steps required to student and school to become certified.</a:t>
            </a:r>
          </a:p>
          <a:p>
            <a:pPr marL="285750" indent="-285750">
              <a:buFont typeface="Arial" panose="020B0604020202020204" pitchFamily="34" charset="0"/>
              <a:buChar char="•"/>
            </a:pPr>
            <a:endParaRPr lang="en-US" dirty="0">
              <a:solidFill>
                <a:schemeClr val="tx2">
                  <a:lumMod val="75000"/>
                </a:schemeClr>
              </a:solidFill>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3427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08E7-887D-744F-94BC-837FD368534D}"/>
              </a:ext>
            </a:extLst>
          </p:cNvPr>
          <p:cNvSpPr>
            <a:spLocks noGrp="1"/>
          </p:cNvSpPr>
          <p:nvPr>
            <p:ph type="title"/>
          </p:nvPr>
        </p:nvSpPr>
        <p:spPr/>
        <p:txBody>
          <a:bodyPr>
            <a:normAutofit/>
          </a:bodyPr>
          <a:lstStyle/>
          <a:p>
            <a:r>
              <a:rPr lang="en-US" sz="7200" dirty="0">
                <a:latin typeface="Urbano Lt Cond" panose="020B0406020202040204" pitchFamily="34" charset="77"/>
              </a:rPr>
              <a:t>Free Trial</a:t>
            </a:r>
          </a:p>
        </p:txBody>
      </p:sp>
      <p:sp>
        <p:nvSpPr>
          <p:cNvPr id="3" name="TextBox 2">
            <a:extLst>
              <a:ext uri="{FF2B5EF4-FFF2-40B4-BE49-F238E27FC236}">
                <a16:creationId xmlns:a16="http://schemas.microsoft.com/office/drawing/2014/main" id="{1DF8BA3F-28C5-6E4A-838E-67D47E9A6FED}"/>
              </a:ext>
            </a:extLst>
          </p:cNvPr>
          <p:cNvSpPr txBox="1"/>
          <p:nvPr/>
        </p:nvSpPr>
        <p:spPr>
          <a:xfrm>
            <a:off x="304800" y="2667000"/>
            <a:ext cx="4724400" cy="3662541"/>
          </a:xfrm>
          <a:prstGeom prst="rect">
            <a:avLst/>
          </a:prstGeom>
          <a:noFill/>
        </p:spPr>
        <p:txBody>
          <a:bodyPr wrap="square" rtlCol="0">
            <a:spAutoFit/>
          </a:bodyPr>
          <a:lstStyle/>
          <a:p>
            <a:pPr algn="ctr"/>
            <a:r>
              <a:rPr lang="en-US" sz="2800" b="1" dirty="0">
                <a:solidFill>
                  <a:srgbClr val="C00000"/>
                </a:solidFill>
                <a:latin typeface="FullerSansDT ExtraBold" panose="020B0204040502020203" pitchFamily="34" charset="77"/>
              </a:rPr>
              <a:t>7 Day Free Trial Available!</a:t>
            </a:r>
          </a:p>
          <a:p>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No obligation. No credit card needed.</a:t>
            </a:r>
          </a:p>
          <a:p>
            <a:pPr marL="285750" indent="-285750">
              <a:buFont typeface="Arial" panose="020B0604020202020204" pitchFamily="34" charset="0"/>
              <a:buChar char="•"/>
            </a:pPr>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7 days to look over the entire program.</a:t>
            </a:r>
          </a:p>
          <a:p>
            <a:pPr marL="285750" indent="-285750">
              <a:buFont typeface="Arial" panose="020B0604020202020204" pitchFamily="34" charset="0"/>
              <a:buChar char="•"/>
            </a:pPr>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Try practice quizzes and practice exams.</a:t>
            </a:r>
          </a:p>
          <a:p>
            <a:pPr marL="285750" indent="-285750">
              <a:buFont typeface="Arial" panose="020B0604020202020204" pitchFamily="34" charset="0"/>
              <a:buChar char="•"/>
            </a:pPr>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Visit our website (listed below) and click on Free Trial in the top right corner.</a:t>
            </a:r>
          </a:p>
          <a:p>
            <a:endParaRPr lang="en-US" dirty="0">
              <a:latin typeface="FullerSansDT ExtraLight" panose="020B0204040502020203" pitchFamily="34" charset="77"/>
            </a:endParaRPr>
          </a:p>
          <a:p>
            <a:pPr algn="ctr"/>
            <a:r>
              <a:rPr lang="en-US" sz="2400" b="1" dirty="0" err="1">
                <a:solidFill>
                  <a:srgbClr val="C00000"/>
                </a:solidFill>
                <a:latin typeface="FullerSansDT ExtraBold" panose="020B0204040502020203" pitchFamily="34" charset="77"/>
              </a:rPr>
              <a:t>www.americanboard.org</a:t>
            </a:r>
            <a:endParaRPr lang="en-US" sz="2400" b="1" dirty="0">
              <a:solidFill>
                <a:srgbClr val="C00000"/>
              </a:solidFill>
              <a:latin typeface="FullerSansDT ExtraBold" panose="020B0204040502020203" pitchFamily="34" charset="77"/>
            </a:endParaRPr>
          </a:p>
        </p:txBody>
      </p:sp>
      <p:pic>
        <p:nvPicPr>
          <p:cNvPr id="5" name="Picture 4">
            <a:extLst>
              <a:ext uri="{FF2B5EF4-FFF2-40B4-BE49-F238E27FC236}">
                <a16:creationId xmlns:a16="http://schemas.microsoft.com/office/drawing/2014/main" id="{6C01FFAC-735C-5F41-968E-A48780AAD61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57800" y="2819400"/>
            <a:ext cx="3532674" cy="3581400"/>
          </a:xfrm>
          <a:prstGeom prst="rect">
            <a:avLst/>
          </a:prstGeom>
        </p:spPr>
      </p:pic>
      <p:cxnSp>
        <p:nvCxnSpPr>
          <p:cNvPr id="7" name="Curved Connector 6">
            <a:extLst>
              <a:ext uri="{FF2B5EF4-FFF2-40B4-BE49-F238E27FC236}">
                <a16:creationId xmlns:a16="http://schemas.microsoft.com/office/drawing/2014/main" id="{70985D4A-5240-2245-8C63-60451C22A2BE}"/>
              </a:ext>
            </a:extLst>
          </p:cNvPr>
          <p:cNvCxnSpPr>
            <a:cxnSpLocks/>
          </p:cNvCxnSpPr>
          <p:nvPr/>
        </p:nvCxnSpPr>
        <p:spPr>
          <a:xfrm flipV="1">
            <a:off x="3886200" y="3048000"/>
            <a:ext cx="4267200" cy="2514600"/>
          </a:xfrm>
          <a:prstGeom prst="curvedConnector3">
            <a:avLst/>
          </a:prstGeom>
          <a:ln w="28575">
            <a:solidFill>
              <a:srgbClr val="C00000">
                <a:alpha val="97000"/>
              </a:srgb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43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latin typeface="Urbano Lt Cond" pitchFamily="34" charset="0"/>
              </a:rPr>
              <a:t>Contact Information</a:t>
            </a:r>
          </a:p>
        </p:txBody>
      </p:sp>
      <p:sp>
        <p:nvSpPr>
          <p:cNvPr id="3" name="TextBox 2"/>
          <p:cNvSpPr txBox="1"/>
          <p:nvPr/>
        </p:nvSpPr>
        <p:spPr>
          <a:xfrm>
            <a:off x="1600200" y="2438400"/>
            <a:ext cx="5943600" cy="3847207"/>
          </a:xfrm>
          <a:prstGeom prst="rect">
            <a:avLst/>
          </a:prstGeom>
          <a:noFill/>
        </p:spPr>
        <p:txBody>
          <a:bodyPr wrap="square" rtlCol="0">
            <a:spAutoFit/>
          </a:bodyPr>
          <a:lstStyle/>
          <a:p>
            <a:r>
              <a:rPr lang="en-US" sz="3200" b="1" dirty="0">
                <a:solidFill>
                  <a:schemeClr val="tx2">
                    <a:lumMod val="75000"/>
                  </a:schemeClr>
                </a:solidFill>
              </a:rPr>
              <a:t>PHONE: </a:t>
            </a:r>
            <a:r>
              <a:rPr lang="en-US" sz="2800" dirty="0">
                <a:solidFill>
                  <a:schemeClr val="tx2">
                    <a:lumMod val="75000"/>
                  </a:schemeClr>
                </a:solidFill>
              </a:rPr>
              <a:t>1-877-669-2228 </a:t>
            </a:r>
          </a:p>
          <a:p>
            <a:endParaRPr lang="en-US" sz="2800" dirty="0">
              <a:solidFill>
                <a:schemeClr val="tx2">
                  <a:lumMod val="75000"/>
                </a:schemeClr>
              </a:solidFill>
            </a:endParaRPr>
          </a:p>
          <a:p>
            <a:r>
              <a:rPr lang="en-US" sz="3200" b="1" dirty="0">
                <a:solidFill>
                  <a:schemeClr val="tx2">
                    <a:lumMod val="75000"/>
                  </a:schemeClr>
                </a:solidFill>
              </a:rPr>
              <a:t>Email: </a:t>
            </a:r>
            <a:r>
              <a:rPr lang="en-US" sz="2800" dirty="0" err="1">
                <a:hlinkClick r:id="rId2"/>
              </a:rPr>
              <a:t>Info@AmericanBoard.Org</a:t>
            </a:r>
            <a:endParaRPr lang="en-US" sz="2800" dirty="0">
              <a:solidFill>
                <a:schemeClr val="tx2">
                  <a:lumMod val="75000"/>
                </a:schemeClr>
              </a:solidFill>
            </a:endParaRPr>
          </a:p>
          <a:p>
            <a:endParaRPr lang="en-US" sz="2800" dirty="0">
              <a:solidFill>
                <a:schemeClr val="tx2">
                  <a:lumMod val="75000"/>
                </a:schemeClr>
              </a:solidFill>
            </a:endParaRPr>
          </a:p>
          <a:p>
            <a:r>
              <a:rPr lang="en-US" sz="3200" b="1" dirty="0">
                <a:solidFill>
                  <a:schemeClr val="tx2">
                    <a:lumMod val="75000"/>
                  </a:schemeClr>
                </a:solidFill>
              </a:rPr>
              <a:t>Hours: </a:t>
            </a:r>
            <a:r>
              <a:rPr lang="en-US" sz="2800" dirty="0">
                <a:solidFill>
                  <a:schemeClr val="tx2">
                    <a:lumMod val="75000"/>
                  </a:schemeClr>
                </a:solidFill>
              </a:rPr>
              <a:t>Monday- Friday from 9am- 6pm EST.</a:t>
            </a:r>
          </a:p>
          <a:p>
            <a:endParaRPr lang="en-US" sz="3200" dirty="0">
              <a:solidFill>
                <a:schemeClr val="tx2">
                  <a:lumMod val="75000"/>
                </a:schemeClr>
              </a:solidFill>
            </a:endParaRPr>
          </a:p>
          <a:p>
            <a:r>
              <a:rPr lang="en-US" sz="3200" b="1" dirty="0">
                <a:solidFill>
                  <a:schemeClr val="tx2">
                    <a:lumMod val="75000"/>
                  </a:schemeClr>
                </a:solidFill>
              </a:rPr>
              <a:t>Website: </a:t>
            </a:r>
            <a:r>
              <a:rPr lang="en-US" sz="2800" dirty="0">
                <a:hlinkClick r:id="rId3"/>
              </a:rPr>
              <a:t>www.AmericanBoard.org</a:t>
            </a:r>
            <a:r>
              <a:rPr lang="en-US" sz="2800" dirty="0"/>
              <a:t> </a:t>
            </a:r>
          </a:p>
        </p:txBody>
      </p:sp>
    </p:spTree>
    <p:extLst>
      <p:ext uri="{BB962C8B-B14F-4D97-AF65-F5344CB8AC3E}">
        <p14:creationId xmlns:p14="http://schemas.microsoft.com/office/powerpoint/2010/main" val="325247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We are a non-profit organization, founded in 2001 by a grant from the U.S. Department of Education.</a:t>
            </a:r>
          </a:p>
          <a:p>
            <a:endParaRPr lang="en-US" dirty="0"/>
          </a:p>
          <a:p>
            <a:r>
              <a:rPr lang="en-US" dirty="0"/>
              <a:t>We are an </a:t>
            </a:r>
            <a:r>
              <a:rPr lang="en-US" b="1" dirty="0"/>
              <a:t>alternative route to teacher certification</a:t>
            </a:r>
            <a:r>
              <a:rPr lang="en-US" dirty="0"/>
              <a:t> in over a dozen states.</a:t>
            </a:r>
          </a:p>
          <a:p>
            <a:endParaRPr lang="en-US" dirty="0"/>
          </a:p>
          <a:p>
            <a:r>
              <a:rPr lang="en-US" dirty="0"/>
              <a:t>We help career changers earn teacher certification without returning to school or taking out student loans. </a:t>
            </a:r>
          </a:p>
          <a:p>
            <a:endParaRPr lang="en-US" dirty="0"/>
          </a:p>
          <a:p>
            <a:r>
              <a:rPr lang="en-US" dirty="0"/>
              <a:t>We help communities deal with the teacher shortage by placing local, talented professionals in the classroom to share their experiences while educating the next generation of Americans. </a:t>
            </a:r>
          </a:p>
        </p:txBody>
      </p:sp>
      <p:sp>
        <p:nvSpPr>
          <p:cNvPr id="3" name="Title 2"/>
          <p:cNvSpPr>
            <a:spLocks noGrp="1"/>
          </p:cNvSpPr>
          <p:nvPr>
            <p:ph type="title"/>
          </p:nvPr>
        </p:nvSpPr>
        <p:spPr/>
        <p:txBody>
          <a:bodyPr>
            <a:normAutofit/>
          </a:bodyPr>
          <a:lstStyle/>
          <a:p>
            <a:r>
              <a:rPr lang="en-US" sz="6000" dirty="0">
                <a:latin typeface="Urbano Lt Cond" pitchFamily="34" charset="0"/>
              </a:rPr>
              <a:t>American Board: A Summary</a:t>
            </a:r>
          </a:p>
        </p:txBody>
      </p:sp>
    </p:spTree>
    <p:extLst>
      <p:ext uri="{BB962C8B-B14F-4D97-AF65-F5344CB8AC3E}">
        <p14:creationId xmlns:p14="http://schemas.microsoft.com/office/powerpoint/2010/main" val="588804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How It Works</a:t>
            </a:r>
          </a:p>
        </p:txBody>
      </p:sp>
      <p:sp>
        <p:nvSpPr>
          <p:cNvPr id="5" name="Content Placeholder 4"/>
          <p:cNvSpPr>
            <a:spLocks noGrp="1"/>
          </p:cNvSpPr>
          <p:nvPr>
            <p:ph sz="quarter" idx="13"/>
          </p:nvPr>
        </p:nvSpPr>
        <p:spPr/>
        <p:txBody>
          <a:bodyPr/>
          <a:lstStyle/>
          <a:p>
            <a:pPr marL="0" indent="0">
              <a:buNone/>
            </a:pPr>
            <a:r>
              <a:rPr lang="en-US" sz="3200" b="1" dirty="0"/>
              <a:t>All you need:</a:t>
            </a:r>
          </a:p>
          <a:p>
            <a:pPr lvl="1"/>
            <a:r>
              <a:rPr lang="en-US" dirty="0"/>
              <a:t>A Bachelor’s Degree in ANY field</a:t>
            </a:r>
          </a:p>
          <a:p>
            <a:pPr lvl="1"/>
            <a:r>
              <a:rPr lang="en-US" dirty="0"/>
              <a:t>Pass a standard Background Check</a:t>
            </a:r>
          </a:p>
          <a:p>
            <a:pPr marL="301943" lvl="1" indent="0">
              <a:buNone/>
            </a:pPr>
            <a:endParaRPr lang="en-US" dirty="0"/>
          </a:p>
          <a:p>
            <a:pPr lvl="1"/>
            <a:endParaRPr lang="en-US" dirty="0"/>
          </a:p>
          <a:p>
            <a:pPr marL="301943" lvl="1" indent="0">
              <a:buNone/>
            </a:pPr>
            <a:r>
              <a:rPr lang="en-US" dirty="0"/>
              <a:t>…that’s it!</a:t>
            </a:r>
          </a:p>
        </p:txBody>
      </p:sp>
      <p:sp>
        <p:nvSpPr>
          <p:cNvPr id="6" name="Content Placeholder 5"/>
          <p:cNvSpPr>
            <a:spLocks noGrp="1"/>
          </p:cNvSpPr>
          <p:nvPr>
            <p:ph sz="quarter" idx="14"/>
          </p:nvPr>
        </p:nvSpPr>
        <p:spPr>
          <a:xfrm>
            <a:off x="4645152" y="2679192"/>
            <a:ext cx="4117848" cy="3447288"/>
          </a:xfrm>
        </p:spPr>
        <p:txBody>
          <a:bodyPr/>
          <a:lstStyle/>
          <a:p>
            <a:pPr marL="0" indent="0">
              <a:buNone/>
            </a:pPr>
            <a:r>
              <a:rPr lang="en-US" sz="3200" b="1" dirty="0"/>
              <a:t>What you do:</a:t>
            </a:r>
          </a:p>
          <a:p>
            <a:pPr lvl="1"/>
            <a:r>
              <a:rPr lang="en-US" dirty="0"/>
              <a:t>Study online for two exams- a </a:t>
            </a:r>
            <a:r>
              <a:rPr lang="en-US" b="1" dirty="0"/>
              <a:t>subject area exam</a:t>
            </a:r>
            <a:r>
              <a:rPr lang="en-US" dirty="0"/>
              <a:t> and our </a:t>
            </a:r>
            <a:r>
              <a:rPr lang="en-US" b="1" dirty="0"/>
              <a:t>Professional Teacher Knowledge </a:t>
            </a:r>
            <a:r>
              <a:rPr lang="en-US" dirty="0"/>
              <a:t>exam (PTK)</a:t>
            </a:r>
          </a:p>
          <a:p>
            <a:pPr lvl="1"/>
            <a:r>
              <a:rPr lang="en-US" dirty="0"/>
              <a:t>Take and pass these two exams to earn our Teacher Certification</a:t>
            </a:r>
          </a:p>
        </p:txBody>
      </p:sp>
    </p:spTree>
    <p:extLst>
      <p:ext uri="{BB962C8B-B14F-4D97-AF65-F5344CB8AC3E}">
        <p14:creationId xmlns:p14="http://schemas.microsoft.com/office/powerpoint/2010/main" val="367565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a:latin typeface="Urbano Lt Cond" pitchFamily="34" charset="0"/>
              </a:rPr>
              <a:t>About the General Knowledge Exam </a:t>
            </a:r>
          </a:p>
        </p:txBody>
      </p:sp>
      <p:sp>
        <p:nvSpPr>
          <p:cNvPr id="6" name="Content Placeholder 5"/>
          <p:cNvSpPr>
            <a:spLocks noGrp="1"/>
          </p:cNvSpPr>
          <p:nvPr>
            <p:ph sz="quarter" idx="14"/>
          </p:nvPr>
        </p:nvSpPr>
        <p:spPr>
          <a:xfrm>
            <a:off x="4648200" y="2971800"/>
            <a:ext cx="4117848" cy="3447288"/>
          </a:xfrm>
        </p:spPr>
        <p:txBody>
          <a:bodyPr>
            <a:normAutofit/>
          </a:bodyPr>
          <a:lstStyle/>
          <a:p>
            <a:pPr marL="0" indent="0">
              <a:buNone/>
            </a:pPr>
            <a:endParaRPr lang="en-US" sz="1800" dirty="0"/>
          </a:p>
          <a:p>
            <a:pPr marL="0" indent="0">
              <a:buNone/>
            </a:pPr>
            <a:r>
              <a:rPr lang="en-US" sz="1800" dirty="0"/>
              <a:t>If you do not yet have a Temporary Teaching Permit in Florida, candidates of the American Board program are exempt from taking the Florida General Knowledge exam (the GK).</a:t>
            </a:r>
          </a:p>
          <a:p>
            <a:pPr marL="0" indent="0">
              <a:buNone/>
            </a:pPr>
            <a:endParaRPr lang="en-US" sz="1800" dirty="0"/>
          </a:p>
          <a:p>
            <a:pPr marL="0" indent="0">
              <a:buNone/>
            </a:pPr>
            <a:r>
              <a:rPr lang="en-US" sz="1800" dirty="0"/>
              <a:t>That’s one less exam to take in order to earn teaching certification in Florida. </a:t>
            </a:r>
          </a:p>
        </p:txBody>
      </p:sp>
      <p:pic>
        <p:nvPicPr>
          <p:cNvPr id="3" name="Content Placeholder 2"/>
          <p:cNvPicPr>
            <a:picLocks noGrp="1" noChangeAspect="1"/>
          </p:cNvPicPr>
          <p:nvPr>
            <p:ph sz="quarter" idx="13"/>
          </p:nvPr>
        </p:nvPicPr>
        <p:blipFill>
          <a:blip r:embed="rId2" cstate="email">
            <a:extLst>
              <a:ext uri="{28A0092B-C50C-407E-A947-70E740481C1C}">
                <a14:useLocalDpi xmlns:a14="http://schemas.microsoft.com/office/drawing/2010/main"/>
              </a:ext>
            </a:extLst>
          </a:blip>
          <a:stretch>
            <a:fillRect/>
          </a:stretch>
        </p:blipFill>
        <p:spPr>
          <a:xfrm>
            <a:off x="676275" y="3064986"/>
            <a:ext cx="3822700" cy="2675890"/>
          </a:xfrm>
        </p:spPr>
      </p:pic>
    </p:spTree>
    <p:extLst>
      <p:ext uri="{BB962C8B-B14F-4D97-AF65-F5344CB8AC3E}">
        <p14:creationId xmlns:p14="http://schemas.microsoft.com/office/powerpoint/2010/main" val="168711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How It Works</a:t>
            </a:r>
          </a:p>
        </p:txBody>
      </p:sp>
      <p:sp>
        <p:nvSpPr>
          <p:cNvPr id="6" name="Content Placeholder 5"/>
          <p:cNvSpPr>
            <a:spLocks noGrp="1"/>
          </p:cNvSpPr>
          <p:nvPr>
            <p:ph sz="quarter" idx="14"/>
          </p:nvPr>
        </p:nvSpPr>
        <p:spPr>
          <a:xfrm>
            <a:off x="381000" y="1981200"/>
            <a:ext cx="8153400" cy="4191000"/>
          </a:xfrm>
        </p:spPr>
        <p:txBody>
          <a:bodyPr>
            <a:noAutofit/>
          </a:bodyPr>
          <a:lstStyle/>
          <a:p>
            <a:pPr>
              <a:buFont typeface="Wingdings" panose="05000000000000000000" pitchFamily="2" charset="2"/>
              <a:buChar char="v"/>
            </a:pPr>
            <a:endParaRPr lang="en-US" sz="3600" b="1" dirty="0"/>
          </a:p>
          <a:p>
            <a:pPr lvl="1">
              <a:buFont typeface="Wingdings" panose="05000000000000000000" pitchFamily="2" charset="2"/>
              <a:buChar char="v"/>
            </a:pPr>
            <a:r>
              <a:rPr lang="en-US" sz="2400" dirty="0"/>
              <a:t>Candidates of the program have </a:t>
            </a:r>
            <a:r>
              <a:rPr lang="en-US" sz="3600" b="1" dirty="0"/>
              <a:t>12</a:t>
            </a:r>
            <a:r>
              <a:rPr lang="en-US" sz="2800" b="1" dirty="0"/>
              <a:t> MONTHS </a:t>
            </a:r>
            <a:r>
              <a:rPr lang="en-US" sz="2400" dirty="0"/>
              <a:t>from the date of enrollment to work with our fully self-paced, self study program </a:t>
            </a:r>
            <a:r>
              <a:rPr lang="en-US" sz="2400" i="1" dirty="0"/>
              <a:t>(average time to complete the program is 7-10 months).</a:t>
            </a:r>
          </a:p>
          <a:p>
            <a:pPr lvl="1">
              <a:buFont typeface="Wingdings" panose="05000000000000000000" pitchFamily="2" charset="2"/>
              <a:buChar char="v"/>
            </a:pPr>
            <a:endParaRPr lang="en-US" sz="2400" dirty="0"/>
          </a:p>
          <a:p>
            <a:pPr lvl="1">
              <a:buFont typeface="Wingdings" panose="05000000000000000000" pitchFamily="2" charset="2"/>
              <a:buChar char="v"/>
            </a:pPr>
            <a:r>
              <a:rPr lang="en-US" sz="2400" dirty="0"/>
              <a:t>Once you are ready to take either exam, you sign up at your local Pearson VUE Testing Center.</a:t>
            </a:r>
          </a:p>
        </p:txBody>
      </p:sp>
    </p:spTree>
    <p:extLst>
      <p:ext uri="{BB962C8B-B14F-4D97-AF65-F5344CB8AC3E}">
        <p14:creationId xmlns:p14="http://schemas.microsoft.com/office/powerpoint/2010/main" val="249351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How It Works</a:t>
            </a:r>
          </a:p>
        </p:txBody>
      </p:sp>
      <p:sp>
        <p:nvSpPr>
          <p:cNvPr id="6" name="Content Placeholder 5"/>
          <p:cNvSpPr>
            <a:spLocks noGrp="1"/>
          </p:cNvSpPr>
          <p:nvPr>
            <p:ph sz="quarter" idx="14"/>
          </p:nvPr>
        </p:nvSpPr>
        <p:spPr>
          <a:xfrm>
            <a:off x="457200" y="2286000"/>
            <a:ext cx="8153400" cy="4572000"/>
          </a:xfrm>
        </p:spPr>
        <p:txBody>
          <a:bodyPr>
            <a:noAutofit/>
          </a:bodyPr>
          <a:lstStyle/>
          <a:p>
            <a:pPr>
              <a:spcBef>
                <a:spcPts val="0"/>
              </a:spcBef>
              <a:buFont typeface="Wingdings" panose="05000000000000000000" pitchFamily="2" charset="2"/>
              <a:buChar char="v"/>
            </a:pPr>
            <a:endParaRPr lang="en-US" dirty="0">
              <a:solidFill>
                <a:schemeClr val="dk2"/>
              </a:solidFill>
              <a:latin typeface="+mj-lt"/>
              <a:ea typeface="Galdeano"/>
              <a:cs typeface="Galdeano"/>
              <a:sym typeface="Galdeano"/>
            </a:endParaRPr>
          </a:p>
          <a:p>
            <a:pPr lvl="0">
              <a:spcBef>
                <a:spcPts val="480"/>
              </a:spcBef>
              <a:buFont typeface="Wingdings" panose="05000000000000000000" pitchFamily="2" charset="2"/>
              <a:buChar char="v"/>
            </a:pPr>
            <a:r>
              <a:rPr lang="en-US" dirty="0">
                <a:solidFill>
                  <a:schemeClr val="dk2"/>
                </a:solidFill>
                <a:latin typeface="+mj-lt"/>
                <a:ea typeface="Galdeano"/>
                <a:cs typeface="Galdeano"/>
                <a:sym typeface="Galdeano"/>
              </a:rPr>
              <a:t>After both exams are passed, students will receive their American Board Teacher Certification. </a:t>
            </a:r>
          </a:p>
          <a:p>
            <a:pPr>
              <a:spcBef>
                <a:spcPts val="480"/>
              </a:spcBef>
              <a:buFont typeface="Wingdings" panose="05000000000000000000" pitchFamily="2" charset="2"/>
              <a:buChar char="v"/>
            </a:pPr>
            <a:endParaRPr lang="en-US" sz="1200" dirty="0">
              <a:latin typeface="+mj-lt"/>
            </a:endParaRPr>
          </a:p>
          <a:p>
            <a:pPr lvl="0">
              <a:spcBef>
                <a:spcPts val="480"/>
              </a:spcBef>
              <a:buFont typeface="Wingdings" panose="05000000000000000000" pitchFamily="2" charset="2"/>
              <a:buChar char="v"/>
            </a:pPr>
            <a:r>
              <a:rPr lang="en-US" dirty="0">
                <a:solidFill>
                  <a:schemeClr val="dk2"/>
                </a:solidFill>
                <a:latin typeface="+mj-lt"/>
                <a:ea typeface="Galdeano"/>
                <a:cs typeface="Galdeano"/>
                <a:sym typeface="Galdeano"/>
              </a:rPr>
              <a:t>You present this to the state department of education and apply a</a:t>
            </a:r>
            <a:r>
              <a:rPr lang="en-US" dirty="0">
                <a:latin typeface="+mj-lt"/>
              </a:rPr>
              <a:t>nd complete their professional development requirements </a:t>
            </a:r>
            <a:r>
              <a:rPr lang="en-US" i="1" dirty="0">
                <a:latin typeface="+mj-lt"/>
              </a:rPr>
              <a:t>(don’t worry, those slides are coming up…)</a:t>
            </a:r>
          </a:p>
          <a:p>
            <a:pPr>
              <a:spcBef>
                <a:spcPts val="480"/>
              </a:spcBef>
              <a:buSzPct val="200000"/>
              <a:buFont typeface="Wingdings" panose="05000000000000000000" pitchFamily="2" charset="2"/>
              <a:buChar char="v"/>
            </a:pPr>
            <a:endParaRPr lang="en-US" sz="1200" dirty="0">
              <a:solidFill>
                <a:schemeClr val="dk2"/>
              </a:solidFill>
              <a:latin typeface="+mj-lt"/>
              <a:ea typeface="Galdeano"/>
              <a:cs typeface="Galdeano"/>
              <a:sym typeface="Galdeano"/>
            </a:endParaRPr>
          </a:p>
          <a:p>
            <a:pPr lvl="0">
              <a:spcBef>
                <a:spcPts val="480"/>
              </a:spcBef>
              <a:buFont typeface="Wingdings" panose="05000000000000000000" pitchFamily="2" charset="2"/>
              <a:buChar char="v"/>
            </a:pPr>
            <a:r>
              <a:rPr lang="en-US" dirty="0">
                <a:solidFill>
                  <a:schemeClr val="dk2"/>
                </a:solidFill>
                <a:latin typeface="+mj-lt"/>
                <a:ea typeface="Galdeano"/>
                <a:cs typeface="Galdeano"/>
                <a:sym typeface="Galdeano"/>
              </a:rPr>
              <a:t>You will teach on your provisional license </a:t>
            </a:r>
            <a:r>
              <a:rPr lang="en-US" dirty="0">
                <a:latin typeface="+mj-lt"/>
              </a:rPr>
              <a:t>for</a:t>
            </a:r>
            <a:r>
              <a:rPr lang="en-US" dirty="0">
                <a:solidFill>
                  <a:schemeClr val="dk2"/>
                </a:solidFill>
                <a:latin typeface="+mj-lt"/>
                <a:ea typeface="Galdeano"/>
                <a:cs typeface="Galdeano"/>
                <a:sym typeface="Galdeano"/>
              </a:rPr>
              <a:t> </a:t>
            </a:r>
            <a:r>
              <a:rPr lang="en-US" dirty="0">
                <a:latin typeface="+mj-lt"/>
                <a:sym typeface="Galdeano"/>
              </a:rPr>
              <a:t>one</a:t>
            </a:r>
            <a:r>
              <a:rPr lang="en-US" dirty="0">
                <a:solidFill>
                  <a:schemeClr val="dk2"/>
                </a:solidFill>
                <a:latin typeface="+mj-lt"/>
                <a:ea typeface="Galdeano"/>
                <a:cs typeface="Galdeano"/>
                <a:sym typeface="Galdeano"/>
              </a:rPr>
              <a:t> year, while concurrently going through standard classroom observations and school district’s mentorship program. </a:t>
            </a:r>
          </a:p>
          <a:p>
            <a:pPr>
              <a:spcBef>
                <a:spcPts val="320"/>
              </a:spcBef>
              <a:buSzPct val="25000"/>
              <a:buFont typeface="Wingdings" panose="05000000000000000000" pitchFamily="2" charset="2"/>
              <a:buChar char="v"/>
            </a:pPr>
            <a:endParaRPr lang="en-US" sz="1600" dirty="0">
              <a:solidFill>
                <a:schemeClr val="dk2"/>
              </a:solidFill>
              <a:latin typeface="+mj-lt"/>
              <a:ea typeface="Galdeano"/>
              <a:cs typeface="Galdeano"/>
              <a:sym typeface="Galdeano"/>
            </a:endParaRPr>
          </a:p>
        </p:txBody>
      </p:sp>
    </p:spTree>
    <p:extLst>
      <p:ext uri="{BB962C8B-B14F-4D97-AF65-F5344CB8AC3E}">
        <p14:creationId xmlns:p14="http://schemas.microsoft.com/office/powerpoint/2010/main" val="1141365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How It Works</a:t>
            </a:r>
          </a:p>
        </p:txBody>
      </p:sp>
      <p:sp>
        <p:nvSpPr>
          <p:cNvPr id="6" name="Content Placeholder 5"/>
          <p:cNvSpPr>
            <a:spLocks noGrp="1"/>
          </p:cNvSpPr>
          <p:nvPr>
            <p:ph sz="quarter" idx="14"/>
          </p:nvPr>
        </p:nvSpPr>
        <p:spPr>
          <a:xfrm>
            <a:off x="457200" y="2971800"/>
            <a:ext cx="8153400" cy="4191000"/>
          </a:xfrm>
        </p:spPr>
        <p:txBody>
          <a:bodyPr>
            <a:noAutofit/>
          </a:bodyPr>
          <a:lstStyle/>
          <a:p>
            <a:r>
              <a:rPr lang="en-US" dirty="0">
                <a:latin typeface="+mj-lt"/>
              </a:rPr>
              <a:t>After completing local district and state requirements on your temporary teaching permit, you will be upgraded to the state-issued, full-time teaching permit. </a:t>
            </a:r>
          </a:p>
          <a:p>
            <a:endParaRPr lang="en-US" dirty="0">
              <a:latin typeface="+mj-lt"/>
            </a:endParaRPr>
          </a:p>
          <a:p>
            <a:r>
              <a:rPr lang="en-US" dirty="0">
                <a:latin typeface="+mj-lt"/>
              </a:rPr>
              <a:t>You are then fully certified and may continue to renew your full-time permit per state and local requirements. </a:t>
            </a:r>
          </a:p>
        </p:txBody>
      </p:sp>
    </p:spTree>
    <p:extLst>
      <p:ext uri="{BB962C8B-B14F-4D97-AF65-F5344CB8AC3E}">
        <p14:creationId xmlns:p14="http://schemas.microsoft.com/office/powerpoint/2010/main" val="29905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5400" dirty="0">
                <a:latin typeface="PT Sans Caption" panose="020B0603020203020204" pitchFamily="34" charset="77"/>
                <a:ea typeface="Hiragino Kaku Gothic Std W8" panose="020B0800000000000000" pitchFamily="34" charset="-128"/>
              </a:rPr>
              <a:t>Resources for you:</a:t>
            </a:r>
          </a:p>
        </p:txBody>
      </p:sp>
      <p:sp>
        <p:nvSpPr>
          <p:cNvPr id="5" name="Content Placeholder 4"/>
          <p:cNvSpPr>
            <a:spLocks noGrp="1"/>
          </p:cNvSpPr>
          <p:nvPr>
            <p:ph sz="quarter" idx="13"/>
          </p:nvPr>
        </p:nvSpPr>
        <p:spPr>
          <a:xfrm>
            <a:off x="457200" y="2679192"/>
            <a:ext cx="8229599" cy="3447288"/>
          </a:xfrm>
        </p:spPr>
        <p:txBody>
          <a:bodyPr>
            <a:normAutofit/>
          </a:bodyPr>
          <a:lstStyle/>
          <a:p>
            <a:pPr>
              <a:buFont typeface="Wingdings" panose="05000000000000000000" pitchFamily="2" charset="2"/>
              <a:buChar char="v"/>
            </a:pPr>
            <a:r>
              <a:rPr lang="en-US" sz="3200" b="1" dirty="0"/>
              <a:t>The American Board provides:</a:t>
            </a:r>
          </a:p>
          <a:p>
            <a:pPr lvl="1">
              <a:buFont typeface="Wingdings" panose="05000000000000000000" pitchFamily="2" charset="2"/>
              <a:buChar char="v"/>
            </a:pPr>
            <a:r>
              <a:rPr lang="en-US" dirty="0"/>
              <a:t>One full year access to our online certification program</a:t>
            </a:r>
          </a:p>
          <a:p>
            <a:pPr marL="301943" lvl="1" indent="0">
              <a:buNone/>
            </a:pPr>
            <a:endParaRPr lang="en-US" dirty="0"/>
          </a:p>
          <a:p>
            <a:pPr lvl="1">
              <a:buFont typeface="Wingdings" panose="05000000000000000000" pitchFamily="2" charset="2"/>
              <a:buChar char="v"/>
            </a:pPr>
            <a:r>
              <a:rPr lang="en-US" dirty="0"/>
              <a:t>Online textbook, standards, study plan, and follow up practice quizzes to assess your own progress.</a:t>
            </a:r>
          </a:p>
          <a:p>
            <a:pPr marL="301943" lvl="1" indent="0">
              <a:buNone/>
            </a:pPr>
            <a:endParaRPr lang="en-US" dirty="0"/>
          </a:p>
          <a:p>
            <a:pPr lvl="1">
              <a:buFont typeface="Wingdings" panose="05000000000000000000" pitchFamily="2" charset="2"/>
              <a:buChar char="v"/>
            </a:pPr>
            <a:r>
              <a:rPr lang="en-US" dirty="0"/>
              <a:t>Initial testing fees are included in the cost of the program.</a:t>
            </a:r>
          </a:p>
        </p:txBody>
      </p:sp>
    </p:spTree>
    <p:extLst>
      <p:ext uri="{BB962C8B-B14F-4D97-AF65-F5344CB8AC3E}">
        <p14:creationId xmlns:p14="http://schemas.microsoft.com/office/powerpoint/2010/main" val="24782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90032" y="1676400"/>
            <a:ext cx="7772400" cy="2311160"/>
          </a:xfrm>
        </p:spPr>
        <p:txBody>
          <a:bodyPr>
            <a:normAutofit/>
          </a:bodyPr>
          <a:lstStyle/>
          <a:p>
            <a:r>
              <a:rPr lang="en-US" sz="2800" dirty="0"/>
              <a:t>Student teaching is not </a:t>
            </a:r>
            <a:r>
              <a:rPr lang="en-US" sz="2800" i="1" dirty="0"/>
              <a:t>required</a:t>
            </a:r>
            <a:r>
              <a:rPr lang="en-US" sz="2800" dirty="0"/>
              <a:t>. </a:t>
            </a:r>
            <a:br>
              <a:rPr lang="en-US" sz="2800" dirty="0"/>
            </a:br>
            <a:br>
              <a:rPr lang="en-US" sz="2800" dirty="0"/>
            </a:br>
            <a:r>
              <a:rPr lang="en-US" sz="2800" dirty="0"/>
              <a:t>Schools have a mentorship option in place to help new teachers.</a:t>
            </a:r>
          </a:p>
        </p:txBody>
      </p:sp>
      <p:sp>
        <p:nvSpPr>
          <p:cNvPr id="6" name="Text Placeholder 5"/>
          <p:cNvSpPr>
            <a:spLocks noGrp="1"/>
          </p:cNvSpPr>
          <p:nvPr>
            <p:ph type="body" idx="1"/>
          </p:nvPr>
        </p:nvSpPr>
        <p:spPr>
          <a:xfrm>
            <a:off x="685800" y="457200"/>
            <a:ext cx="7772400" cy="939801"/>
          </a:xfrm>
        </p:spPr>
        <p:txBody>
          <a:bodyPr>
            <a:noAutofit/>
          </a:bodyPr>
          <a:lstStyle/>
          <a:p>
            <a:r>
              <a:rPr lang="en-US" sz="4800" dirty="0">
                <a:latin typeface="Urbano Lt Cond" pitchFamily="34" charset="0"/>
              </a:rPr>
              <a:t>What about student teaching?</a:t>
            </a:r>
          </a:p>
        </p:txBody>
      </p:sp>
      <p:sp>
        <p:nvSpPr>
          <p:cNvPr id="7" name="TextBox 6"/>
          <p:cNvSpPr txBox="1"/>
          <p:nvPr/>
        </p:nvSpPr>
        <p:spPr>
          <a:xfrm>
            <a:off x="609600" y="5105400"/>
            <a:ext cx="8001000" cy="1200329"/>
          </a:xfrm>
          <a:prstGeom prst="rect">
            <a:avLst/>
          </a:prstGeom>
          <a:noFill/>
        </p:spPr>
        <p:txBody>
          <a:bodyPr wrap="square" rtlCol="0">
            <a:spAutoFit/>
          </a:bodyPr>
          <a:lstStyle/>
          <a:p>
            <a:r>
              <a:rPr lang="en-US" sz="2400" dirty="0">
                <a:solidFill>
                  <a:schemeClr val="accent1"/>
                </a:solidFill>
                <a:latin typeface="FullerSansDT ExtraBold" pitchFamily="34" charset="0"/>
              </a:rPr>
              <a:t>We </a:t>
            </a:r>
            <a:r>
              <a:rPr lang="en-US" sz="2400" u="sng" dirty="0">
                <a:solidFill>
                  <a:schemeClr val="accent1"/>
                </a:solidFill>
                <a:latin typeface="FullerSansDT ExtraBold" pitchFamily="34" charset="0"/>
              </a:rPr>
              <a:t>HIGHLY</a:t>
            </a:r>
            <a:r>
              <a:rPr lang="en-US" sz="2400" dirty="0">
                <a:solidFill>
                  <a:schemeClr val="accent1"/>
                </a:solidFill>
                <a:latin typeface="FullerSansDT ExtraBold" pitchFamily="34" charset="0"/>
              </a:rPr>
              <a:t> recommend substitute teaching prior to completing your certification with us. It’s a great way to assess which age group you prefer to work with. </a:t>
            </a:r>
          </a:p>
        </p:txBody>
      </p:sp>
    </p:spTree>
    <p:extLst>
      <p:ext uri="{BB962C8B-B14F-4D97-AF65-F5344CB8AC3E}">
        <p14:creationId xmlns:p14="http://schemas.microsoft.com/office/powerpoint/2010/main" val="572046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2">
      <a:dk1>
        <a:sysClr val="windowText" lastClr="000000"/>
      </a:dk1>
      <a:lt1>
        <a:sysClr val="window" lastClr="FFFFFF"/>
      </a:lt1>
      <a:dk2>
        <a:srgbClr val="073E87"/>
      </a:dk2>
      <a:lt2>
        <a:srgbClr val="073E87"/>
      </a:lt2>
      <a:accent1>
        <a:srgbClr val="073E87"/>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6081</TotalTime>
  <Words>1065</Words>
  <Application>Microsoft Macintosh PowerPoint</Application>
  <PresentationFormat>On-screen Show (4:3)</PresentationFormat>
  <Paragraphs>136</Paragraphs>
  <Slides>17</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17</vt:i4>
      </vt:variant>
    </vt:vector>
  </HeadingPairs>
  <TitlesOfParts>
    <vt:vector size="30" baseType="lpstr">
      <vt:lpstr>Hiragino Kaku Gothic Std W8</vt:lpstr>
      <vt:lpstr>Arial</vt:lpstr>
      <vt:lpstr>Calibri</vt:lpstr>
      <vt:lpstr>Candara</vt:lpstr>
      <vt:lpstr>CordiaUPC</vt:lpstr>
      <vt:lpstr>FullerSansDT ExtraBold</vt:lpstr>
      <vt:lpstr>FullerSansDT ExtraLight</vt:lpstr>
      <vt:lpstr>Galdeano</vt:lpstr>
      <vt:lpstr>PT Sans Caption</vt:lpstr>
      <vt:lpstr>Symbol</vt:lpstr>
      <vt:lpstr>Urbano Lt Cond</vt:lpstr>
      <vt:lpstr>Wingdings</vt:lpstr>
      <vt:lpstr>Waveform</vt:lpstr>
      <vt:lpstr>Program Overview for Florida</vt:lpstr>
      <vt:lpstr>American Board: A Summary</vt:lpstr>
      <vt:lpstr>How It Works</vt:lpstr>
      <vt:lpstr>About the General Knowledge Exam </vt:lpstr>
      <vt:lpstr>How It Works</vt:lpstr>
      <vt:lpstr>How It Works</vt:lpstr>
      <vt:lpstr>How It Works</vt:lpstr>
      <vt:lpstr>Resources for you:</vt:lpstr>
      <vt:lpstr>Student teaching is not required.   Schools have a mentorship option in place to help new teachers.</vt:lpstr>
      <vt:lpstr>Subject Areas Offered in Florida</vt:lpstr>
      <vt:lpstr>Please Note:</vt:lpstr>
      <vt:lpstr>Florida Dept. of Ed. Requirements</vt:lpstr>
      <vt:lpstr>Florida Dept. of Ed. Requirements</vt:lpstr>
      <vt:lpstr>How Much Does It Cost?</vt:lpstr>
      <vt:lpstr>Why American Board?</vt:lpstr>
      <vt:lpstr>Free Trial</vt:lpstr>
      <vt:lpstr>Contact Information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lhowell</dc:creator>
  <cp:lastModifiedBy>Lisa Howell</cp:lastModifiedBy>
  <cp:revision>50</cp:revision>
  <dcterms:created xsi:type="dcterms:W3CDTF">2016-03-07T20:46:25Z</dcterms:created>
  <dcterms:modified xsi:type="dcterms:W3CDTF">2018-08-28T18:15:59Z</dcterms:modified>
</cp:coreProperties>
</file>