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0" r:id="rId2"/>
    <p:sldId id="257" r:id="rId3"/>
    <p:sldId id="258" r:id="rId4"/>
    <p:sldId id="262" r:id="rId5"/>
    <p:sldId id="263" r:id="rId6"/>
    <p:sldId id="264" r:id="rId7"/>
    <p:sldId id="268" r:id="rId8"/>
    <p:sldId id="271" r:id="rId9"/>
    <p:sldId id="261" r:id="rId10"/>
    <p:sldId id="260" r:id="rId11"/>
    <p:sldId id="269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54" autoAdjust="0"/>
    <p:restoredTop sz="94607" autoAdjust="0"/>
  </p:normalViewPr>
  <p:slideViewPr>
    <p:cSldViewPr>
      <p:cViewPr varScale="1">
        <p:scale>
          <a:sx n="124" d="100"/>
          <a:sy n="124" d="100"/>
        </p:scale>
        <p:origin x="159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CBFE7-4BF1-4F70-9873-3EC0A441C271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279F72-CACC-4E3A-967E-0EA7B48D6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91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slide of</a:t>
            </a:r>
            <a:r>
              <a:rPr lang="en-US" baseline="0" dirty="0"/>
              <a:t> ABCTE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9F72-CACC-4E3A-967E-0EA7B48D69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here that the American Board teacher certification lasts</a:t>
            </a:r>
            <a:r>
              <a:rPr lang="en-US" baseline="0" dirty="0"/>
              <a:t> for life, and that we have reciprocity with all other states that currently accept our certification.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9F72-CACC-4E3A-967E-0EA7B48D695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here that the American Board teacher certification lasts</a:t>
            </a:r>
            <a:r>
              <a:rPr lang="en-US" baseline="0" dirty="0"/>
              <a:t> for life, and that we have reciprocity with all other states that currently accept our certification.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9F72-CACC-4E3A-967E-0EA7B48D69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09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Point out here that the American Board teacher certification lasts</a:t>
            </a:r>
            <a:r>
              <a:rPr lang="en-US" baseline="0" dirty="0"/>
              <a:t> for life, and that we have reciprocity with all other states that currently accept our certification.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9F72-CACC-4E3A-967E-0EA7B48D695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87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Verbally give them the website URL, and let them know</a:t>
            </a:r>
            <a:r>
              <a:rPr lang="en-US" baseline="0" dirty="0"/>
              <a:t> that contact information is coming up shortly. But first, the next slide will review WHY they should use American Board.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279F72-CACC-4E3A-967E-0EA7B48D695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89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CCF51C-8627-4ECC-B5F0-A5B0E150EBC4}" type="datetimeFigureOut">
              <a:rPr lang="en-US" smtClean="0"/>
              <a:t>8/28/18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3D3C591-FE55-461F-9513-4B22C1CC34B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board.org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79" y="2677592"/>
            <a:ext cx="7772400" cy="1780108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FullerSansDT ExtraLight" pitchFamily="34" charset="0"/>
                <a:cs typeface="Adobe Devanagari" pitchFamily="18" charset="0"/>
              </a:rPr>
              <a:t>Program</a:t>
            </a:r>
            <a:r>
              <a:rPr lang="en-US" sz="5400" dirty="0">
                <a:latin typeface="FullerSansDT ExtraBold" pitchFamily="34" charset="0"/>
                <a:cs typeface="Adobe Devanagari" pitchFamily="18" charset="0"/>
              </a:rPr>
              <a:t> Overview</a:t>
            </a:r>
            <a:br>
              <a:rPr lang="en-US" sz="5400" dirty="0">
                <a:latin typeface="FullerSansDT ExtraBold" pitchFamily="34" charset="0"/>
                <a:cs typeface="Adobe Devanagari" pitchFamily="18" charset="0"/>
              </a:rPr>
            </a:br>
            <a:r>
              <a:rPr lang="en-US" sz="5400" dirty="0">
                <a:latin typeface="FullerSansDT ExtraLight" panose="020B0204040502020203" pitchFamily="34" charset="77"/>
                <a:cs typeface="Adobe Devanagari" pitchFamily="18" charset="0"/>
              </a:rPr>
              <a:t>for </a:t>
            </a:r>
            <a:r>
              <a:rPr lang="en-US" sz="5400" b="1" dirty="0">
                <a:latin typeface="FullerSansDT ExtraLight" panose="020B0204040502020203" pitchFamily="34" charset="77"/>
                <a:cs typeface="Adobe Devanagari" pitchFamily="18" charset="0"/>
              </a:rPr>
              <a:t>Arizona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6321258"/>
            <a:ext cx="8686800" cy="1473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tx1"/>
                </a:solidFill>
                <a:latin typeface="Urbano Lt Cond" pitchFamily="34" charset="0"/>
              </a:rPr>
              <a:t>For more information, visit: </a:t>
            </a:r>
            <a:r>
              <a:rPr lang="en-US" sz="2400" dirty="0" err="1">
                <a:solidFill>
                  <a:srgbClr val="7E0000"/>
                </a:solidFill>
                <a:latin typeface="FullerSansDT ExtraBold" pitchFamily="34" charset="0"/>
              </a:rPr>
              <a:t>www.AmericanBoard.org</a:t>
            </a:r>
            <a:endParaRPr lang="en-US" sz="2400" dirty="0">
              <a:solidFill>
                <a:srgbClr val="7E0000"/>
              </a:solidFill>
              <a:latin typeface="FullerSansDT Extra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5562600"/>
            <a:ext cx="1143000" cy="1143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199" y="381000"/>
            <a:ext cx="8177561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737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Urbano Lt Cond" pitchFamily="34" charset="0"/>
              </a:rPr>
              <a:t>Why American Board?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000613"/>
            <a:ext cx="8534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Being a fully self-paced, self-study program allows you to focus on study material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at your own pace, in your own home.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are not at the mercy of an instructor or class schedule.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We are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much more affordable and flexible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than similar alternative route to certification programs.</a:t>
            </a:r>
          </a:p>
          <a:p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We are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state approved 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and available to all public schools in the state of Arizona.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72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D08E7-887D-744F-94BC-837FD3685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anose="020B0406020202040204" pitchFamily="34" charset="77"/>
              </a:rPr>
              <a:t>Free Trial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F8BA3F-28C5-6E4A-838E-67D47E9A6FED}"/>
              </a:ext>
            </a:extLst>
          </p:cNvPr>
          <p:cNvSpPr txBox="1"/>
          <p:nvPr/>
        </p:nvSpPr>
        <p:spPr>
          <a:xfrm>
            <a:off x="304800" y="2667000"/>
            <a:ext cx="47244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FullerSansDT ExtraBold" panose="020B0204040502020203" pitchFamily="34" charset="77"/>
              </a:rPr>
              <a:t>7 Day Free Trial Available!</a:t>
            </a:r>
          </a:p>
          <a:p>
            <a:endParaRPr lang="en-US" dirty="0">
              <a:latin typeface="FullerSansDT ExtraLight" panose="020B0204040502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ullerSansDT ExtraLight" panose="020B0204040502020203" pitchFamily="34" charset="77"/>
              </a:rPr>
              <a:t>No obligation. No credit card needed.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FullerSansDT ExtraLight" panose="020B0204040502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ullerSansDT ExtraLight" panose="020B0204040502020203" pitchFamily="34" charset="77"/>
              </a:rPr>
              <a:t>7 days to look over the entire program.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FullerSansDT ExtraLight" panose="020B0204040502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ullerSansDT ExtraLight" panose="020B0204040502020203" pitchFamily="34" charset="77"/>
              </a:rPr>
              <a:t>Try practice quizzes and practice exams.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FullerSansDT ExtraLight" panose="020B0204040502020203" pitchFamily="34" charset="77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FullerSansDT ExtraLight" panose="020B0204040502020203" pitchFamily="34" charset="77"/>
              </a:rPr>
              <a:t>Visit our website (listed below) and click on Free Trial in the top right corner.</a:t>
            </a:r>
          </a:p>
          <a:p>
            <a:endParaRPr lang="en-US" dirty="0">
              <a:latin typeface="FullerSansDT ExtraLight" panose="020B0204040502020203" pitchFamily="34" charset="77"/>
            </a:endParaRPr>
          </a:p>
          <a:p>
            <a:pPr algn="ctr"/>
            <a:r>
              <a:rPr lang="en-US" sz="2400" b="1" dirty="0" err="1">
                <a:solidFill>
                  <a:srgbClr val="C00000"/>
                </a:solidFill>
                <a:latin typeface="FullerSansDT ExtraBold" panose="020B0204040502020203" pitchFamily="34" charset="77"/>
              </a:rPr>
              <a:t>www.americanboard.org</a:t>
            </a:r>
            <a:endParaRPr lang="en-US" sz="2400" b="1" dirty="0">
              <a:solidFill>
                <a:srgbClr val="C00000"/>
              </a:solidFill>
              <a:latin typeface="FullerSansDT ExtraBold" panose="020B0204040502020203" pitchFamily="34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01FFAC-735C-5F41-968E-A48780AAD61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7800" y="2819400"/>
            <a:ext cx="3532674" cy="3581400"/>
          </a:xfrm>
          <a:prstGeom prst="rect">
            <a:avLst/>
          </a:prstGeom>
        </p:spPr>
      </p:pic>
      <p:cxnSp>
        <p:nvCxnSpPr>
          <p:cNvPr id="7" name="Curved Connector 6">
            <a:extLst>
              <a:ext uri="{FF2B5EF4-FFF2-40B4-BE49-F238E27FC236}">
                <a16:creationId xmlns:a16="http://schemas.microsoft.com/office/drawing/2014/main" id="{70985D4A-5240-2245-8C63-60451C22A2BE}"/>
              </a:ext>
            </a:extLst>
          </p:cNvPr>
          <p:cNvCxnSpPr>
            <a:cxnSpLocks/>
          </p:cNvCxnSpPr>
          <p:nvPr/>
        </p:nvCxnSpPr>
        <p:spPr>
          <a:xfrm flipV="1">
            <a:off x="3886200" y="3048000"/>
            <a:ext cx="4267200" cy="2514600"/>
          </a:xfrm>
          <a:prstGeom prst="curvedConnector3">
            <a:avLst/>
          </a:prstGeom>
          <a:ln w="28575">
            <a:solidFill>
              <a:srgbClr val="C00000">
                <a:alpha val="97000"/>
              </a:srgb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15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Contact Information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2819400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PHONE: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1-877-669-2228</a:t>
            </a: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Email: </a:t>
            </a:r>
            <a:r>
              <a:rPr lang="en-US" sz="2800" dirty="0" err="1"/>
              <a:t>Info@AmericanBoard.Org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Hours: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Monday- Friday from 9 am- 11 pm EST.</a:t>
            </a:r>
          </a:p>
          <a:p>
            <a:endParaRPr lang="en-US" sz="3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3200" b="1" dirty="0">
                <a:solidFill>
                  <a:schemeClr val="tx2">
                    <a:lumMod val="75000"/>
                  </a:schemeClr>
                </a:solidFill>
              </a:rPr>
              <a:t>Website: </a:t>
            </a:r>
            <a:r>
              <a:rPr lang="en-US" sz="2800" dirty="0">
                <a:hlinkClick r:id="rId2"/>
              </a:rPr>
              <a:t>www.AmericanBoard.org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2470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662333" cy="3649133"/>
          </a:xfrm>
        </p:spPr>
        <p:txBody>
          <a:bodyPr>
            <a:noAutofit/>
          </a:bodyPr>
          <a:lstStyle/>
          <a:p>
            <a:r>
              <a:rPr lang="en-US" sz="1800" dirty="0"/>
              <a:t>We are a </a:t>
            </a:r>
            <a:r>
              <a:rPr lang="en-US" sz="1800" b="1" dirty="0"/>
              <a:t>non-profit organization</a:t>
            </a:r>
            <a:r>
              <a:rPr lang="en-US" sz="1800" dirty="0"/>
              <a:t>, founded in 2001 by a grant from the U.S. Department of Education.</a:t>
            </a:r>
          </a:p>
          <a:p>
            <a:endParaRPr lang="en-US" sz="1800" dirty="0"/>
          </a:p>
          <a:p>
            <a:r>
              <a:rPr lang="en-US" sz="1800" dirty="0"/>
              <a:t>We are an </a:t>
            </a:r>
            <a:r>
              <a:rPr lang="en-US" sz="1800" b="1" dirty="0"/>
              <a:t>alternative route to teacher certification</a:t>
            </a:r>
            <a:r>
              <a:rPr lang="en-US" sz="1800" dirty="0"/>
              <a:t> in over a dozen states.</a:t>
            </a:r>
          </a:p>
          <a:p>
            <a:endParaRPr lang="en-US" sz="1800" dirty="0"/>
          </a:p>
          <a:p>
            <a:r>
              <a:rPr lang="en-US" sz="1800" dirty="0"/>
              <a:t>We help </a:t>
            </a:r>
            <a:r>
              <a:rPr lang="en-US" sz="1800" b="1" dirty="0"/>
              <a:t>career changers </a:t>
            </a:r>
            <a:r>
              <a:rPr lang="en-US" sz="1800" dirty="0"/>
              <a:t>earn teacher certification without returning to school or taking out student loans. </a:t>
            </a:r>
          </a:p>
          <a:p>
            <a:endParaRPr lang="en-US" sz="1800" dirty="0"/>
          </a:p>
          <a:p>
            <a:r>
              <a:rPr lang="en-US" sz="1800" dirty="0"/>
              <a:t>We work to </a:t>
            </a:r>
            <a:r>
              <a:rPr lang="en-US" sz="1800" b="1" dirty="0"/>
              <a:t>help communities </a:t>
            </a:r>
            <a:r>
              <a:rPr lang="en-US" sz="1800" dirty="0"/>
              <a:t>address the teacher shortage by placing proven professionals in classrooms.</a:t>
            </a:r>
          </a:p>
          <a:p>
            <a:endParaRPr lang="en-US" sz="1800" dirty="0"/>
          </a:p>
          <a:p>
            <a:r>
              <a:rPr lang="en-US" sz="1800" dirty="0"/>
              <a:t>We are </a:t>
            </a:r>
            <a:r>
              <a:rPr lang="en-US" sz="1800" b="1" dirty="0"/>
              <a:t>the fastest, most flexible and most affordable</a:t>
            </a:r>
            <a:r>
              <a:rPr lang="en-US" sz="1800" dirty="0"/>
              <a:t> option available.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2128"/>
            <a:ext cx="8229600" cy="1414272"/>
          </a:xfrm>
        </p:spPr>
        <p:txBody>
          <a:bodyPr>
            <a:noAutofit/>
          </a:bodyPr>
          <a:lstStyle/>
          <a:p>
            <a:r>
              <a:rPr lang="en-US" sz="5400" dirty="0">
                <a:latin typeface="Urbano Lt Cond" pitchFamily="34" charset="0"/>
              </a:rPr>
              <a:t>Who We Are, What We Do</a:t>
            </a:r>
          </a:p>
        </p:txBody>
      </p:sp>
    </p:spTree>
    <p:extLst>
      <p:ext uri="{BB962C8B-B14F-4D97-AF65-F5344CB8AC3E}">
        <p14:creationId xmlns:p14="http://schemas.microsoft.com/office/powerpoint/2010/main" val="588804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How It Works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/>
              <a:t>All you need:</a:t>
            </a:r>
          </a:p>
          <a:p>
            <a:pPr lvl="1"/>
            <a:r>
              <a:rPr lang="en-US" dirty="0"/>
              <a:t>A Bachelor’s Degree in ANY field</a:t>
            </a:r>
          </a:p>
          <a:p>
            <a:pPr lvl="1"/>
            <a:r>
              <a:rPr lang="en-US" dirty="0"/>
              <a:t>Pass a standard Background Check</a:t>
            </a:r>
          </a:p>
          <a:p>
            <a:pPr lvl="1"/>
            <a:endParaRPr lang="en-US" dirty="0"/>
          </a:p>
          <a:p>
            <a:pPr marL="301943" lvl="1" indent="0">
              <a:buNone/>
            </a:pPr>
            <a:r>
              <a:rPr lang="en-US" dirty="0"/>
              <a:t>…that’s it!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4117848" cy="344728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What you do:</a:t>
            </a:r>
          </a:p>
          <a:p>
            <a:pPr lvl="1"/>
            <a:r>
              <a:rPr lang="en-US" dirty="0"/>
              <a:t>Study online for our </a:t>
            </a:r>
            <a:r>
              <a:rPr lang="en-US" b="1" dirty="0"/>
              <a:t>Professional Teacher Knowledge </a:t>
            </a:r>
            <a:r>
              <a:rPr lang="en-US" dirty="0"/>
              <a:t>exam (PTK)</a:t>
            </a:r>
          </a:p>
          <a:p>
            <a:pPr lvl="1"/>
            <a:r>
              <a:rPr lang="en-US" dirty="0"/>
              <a:t>Take and pass the PTK exam</a:t>
            </a:r>
          </a:p>
          <a:p>
            <a:pPr lvl="1"/>
            <a:r>
              <a:rPr lang="en-US" dirty="0"/>
              <a:t>Complete Arizona requirements </a:t>
            </a:r>
            <a:r>
              <a:rPr lang="en-US" i="1" dirty="0"/>
              <a:t>(those are coming on the next slides)</a:t>
            </a:r>
          </a:p>
        </p:txBody>
      </p:sp>
    </p:spTree>
    <p:extLst>
      <p:ext uri="{BB962C8B-B14F-4D97-AF65-F5344CB8AC3E}">
        <p14:creationId xmlns:p14="http://schemas.microsoft.com/office/powerpoint/2010/main" val="3675657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How It Works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28600" y="2895600"/>
            <a:ext cx="8686800" cy="4191000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sz="2000" i="1" dirty="0"/>
              <a:t>To use a teaching certificate from the American Board in the state of Arizona, candidates will need to complete the following steps:</a:t>
            </a:r>
          </a:p>
          <a:p>
            <a:pPr marL="0" indent="0" fontAlgn="base">
              <a:buNone/>
            </a:pPr>
            <a:endParaRPr lang="en-US" sz="2000" i="1" dirty="0"/>
          </a:p>
          <a:p>
            <a:pPr fontAlgn="base"/>
            <a:r>
              <a:rPr lang="en-US" dirty="0"/>
              <a:t>Enroll in American Board’s teacher certification program.</a:t>
            </a:r>
          </a:p>
          <a:p>
            <a:pPr fontAlgn="base"/>
            <a:r>
              <a:rPr lang="en-US" dirty="0"/>
              <a:t>Request a letter of enrollment from American Board after securing employment with a school district. </a:t>
            </a:r>
          </a:p>
          <a:p>
            <a:pPr fontAlgn="base"/>
            <a:r>
              <a:rPr lang="en-US" dirty="0"/>
              <a:t>Apply to the Arizona Department of Education for a Teaching Intern Certificate.</a:t>
            </a:r>
          </a:p>
          <a:p>
            <a:pPr marL="914400" lvl="3" indent="0" fontAlgn="base">
              <a:buNone/>
            </a:pPr>
            <a:r>
              <a:rPr lang="en-US" dirty="0"/>
              <a:t>					</a:t>
            </a:r>
          </a:p>
          <a:p>
            <a:pPr marL="914400" lvl="3" indent="0" fontAlgn="base">
              <a:buNone/>
            </a:pPr>
            <a:r>
              <a:rPr lang="en-US" dirty="0"/>
              <a:t>					continued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1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How It Works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228600" y="2590800"/>
            <a:ext cx="8686800" cy="4191000"/>
          </a:xfrm>
        </p:spPr>
        <p:txBody>
          <a:bodyPr>
            <a:noAutofit/>
          </a:bodyPr>
          <a:lstStyle/>
          <a:p>
            <a:pPr fontAlgn="base"/>
            <a:r>
              <a:rPr lang="en-US" dirty="0"/>
              <a:t>Prior to your Teaching Intern Certificate’s expiration date, you must:</a:t>
            </a:r>
          </a:p>
          <a:p>
            <a:pPr lvl="1" fontAlgn="base"/>
            <a:r>
              <a:rPr lang="en-US" dirty="0"/>
              <a:t>Pass American Board’s Professional Teaching Knowledge (PTK) exam. </a:t>
            </a:r>
            <a:r>
              <a:rPr lang="en-US" i="1" dirty="0"/>
              <a:t>(This exam can be taken prior to receiving your Teaching Intern Certificate.) </a:t>
            </a:r>
            <a:r>
              <a:rPr lang="en-US" dirty="0"/>
              <a:t>Upon passing the exam, you will receive the Arizona </a:t>
            </a:r>
            <a:r>
              <a:rPr lang="en-US" b="1" dirty="0"/>
              <a:t>Classroom Qualifier Certificate </a:t>
            </a:r>
            <a:r>
              <a:rPr lang="en-US" dirty="0"/>
              <a:t>which you will then submit to the Arizona Department of Education.</a:t>
            </a:r>
          </a:p>
          <a:p>
            <a:pPr lvl="1" fontAlgn="base"/>
            <a:r>
              <a:rPr lang="en-US" dirty="0"/>
              <a:t>After passing American Board’s PTK exam, request an application for the </a:t>
            </a:r>
            <a:r>
              <a:rPr lang="en-US" b="1" dirty="0"/>
              <a:t>Arizona Employed Internship </a:t>
            </a:r>
            <a:r>
              <a:rPr lang="en-US" dirty="0"/>
              <a:t>from American Board’s Candidate Services team.</a:t>
            </a:r>
          </a:p>
          <a:p>
            <a:pPr marL="627063" lvl="2" indent="0" fontAlgn="base">
              <a:buNone/>
            </a:pPr>
            <a:r>
              <a:rPr lang="en-US" dirty="0"/>
              <a:t>							continued</a:t>
            </a:r>
            <a:r>
              <a:rPr lang="mr-IN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2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How It Works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7200" y="2667000"/>
            <a:ext cx="8153400" cy="4191000"/>
          </a:xfrm>
        </p:spPr>
        <p:txBody>
          <a:bodyPr>
            <a:noAutofit/>
          </a:bodyPr>
          <a:lstStyle/>
          <a:p>
            <a:pPr fontAlgn="base"/>
            <a:r>
              <a:rPr lang="en-US" sz="2000" dirty="0"/>
              <a:t>Pass the National Evaluation Series (NES) exam for the subject area you wish to teach.</a:t>
            </a:r>
            <a:r>
              <a:rPr lang="en-US" sz="2000" dirty="0">
                <a:solidFill>
                  <a:srgbClr val="FF0000"/>
                </a:solidFill>
              </a:rPr>
              <a:t>*</a:t>
            </a:r>
            <a:r>
              <a:rPr lang="en-US" sz="2000" b="1" dirty="0">
                <a:solidFill>
                  <a:srgbClr val="FF0000"/>
                </a:solidFill>
              </a:rPr>
              <a:t> </a:t>
            </a:r>
            <a:endParaRPr lang="en-US" sz="2000" dirty="0">
              <a:solidFill>
                <a:srgbClr val="FF0000"/>
              </a:solidFill>
            </a:endParaRPr>
          </a:p>
          <a:p>
            <a:pPr fontAlgn="base"/>
            <a:r>
              <a:rPr lang="en-US" sz="2000" dirty="0"/>
              <a:t>Complete the first 45 hours of Structured English Immersion (SEI) training. </a:t>
            </a:r>
          </a:p>
          <a:p>
            <a:pPr fontAlgn="base"/>
            <a:r>
              <a:rPr lang="en-US" sz="2000" dirty="0"/>
              <a:t>Complete six clinical experience observations as required by the Arizona Employed Internship. </a:t>
            </a:r>
          </a:p>
          <a:p>
            <a:pPr fontAlgn="base"/>
            <a:r>
              <a:rPr lang="en-US" sz="2000" dirty="0"/>
              <a:t>Submit all associated paperwork to American Board for review. Following American Board’s review, you will receive the </a:t>
            </a:r>
            <a:r>
              <a:rPr lang="en-US" sz="2000" b="1" dirty="0"/>
              <a:t>Employed Internship Certificate </a:t>
            </a:r>
            <a:r>
              <a:rPr lang="en-US" sz="2000" dirty="0"/>
              <a:t>which you will then submit to the Arizona Department of Education.</a:t>
            </a:r>
          </a:p>
          <a:p>
            <a:pPr marL="0" indent="0" fontAlgn="base">
              <a:buNone/>
            </a:pPr>
            <a:r>
              <a:rPr lang="en-US" sz="1800" i="1" dirty="0">
                <a:solidFill>
                  <a:srgbClr val="FF0000"/>
                </a:solidFill>
              </a:rPr>
              <a:t>*American Board does not certify Arizona candidates in Early Childhood Education, Special Education or any non-teaching subject.</a:t>
            </a:r>
          </a:p>
          <a:p>
            <a:pPr marL="0" indent="0" fontAlgn="base">
              <a:buNone/>
            </a:pPr>
            <a:endParaRPr lang="en-US" sz="2000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365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>
                <a:latin typeface="Urbano Lt Cond" pitchFamily="34" charset="0"/>
              </a:rPr>
              <a:t>How It Works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57200" y="2819400"/>
            <a:ext cx="8153400" cy="4191000"/>
          </a:xfrm>
        </p:spPr>
        <p:txBody>
          <a:bodyPr>
            <a:noAutofit/>
          </a:bodyPr>
          <a:lstStyle/>
          <a:p>
            <a:pPr fontAlgn="base"/>
            <a:r>
              <a:rPr lang="en-US" dirty="0"/>
              <a:t>Complete U.S. Constitution and Arizona Constitution</a:t>
            </a:r>
            <a:r>
              <a:rPr lang="en-US" dirty="0">
                <a:solidFill>
                  <a:srgbClr val="FF0000"/>
                </a:solidFill>
              </a:rPr>
              <a:t>** </a:t>
            </a:r>
            <a:r>
              <a:rPr lang="en-US" dirty="0"/>
              <a:t>training within three years of receiving your Intern Certificate</a:t>
            </a:r>
            <a:r>
              <a:rPr lang="en-US" dirty="0">
                <a:solidFill>
                  <a:srgbClr val="FF0000"/>
                </a:solidFill>
              </a:rPr>
              <a:t>***</a:t>
            </a:r>
            <a:r>
              <a:rPr lang="en-US" dirty="0"/>
              <a:t>. These courses can be completed online through most universities.</a:t>
            </a:r>
          </a:p>
          <a:p>
            <a:pPr marL="0" indent="0" fontAlgn="base">
              <a:buNone/>
            </a:pPr>
            <a:endParaRPr lang="en-US" sz="1800" i="1" dirty="0"/>
          </a:p>
          <a:p>
            <a:pPr marL="0" indent="0" fontAlgn="base">
              <a:buNone/>
            </a:pPr>
            <a:endParaRPr lang="en-US" sz="1800" i="1" dirty="0"/>
          </a:p>
          <a:p>
            <a:pPr marL="0" indent="0" fontAlgn="base">
              <a:buNone/>
            </a:pPr>
            <a:r>
              <a:rPr lang="en-US" sz="1800" i="1" dirty="0">
                <a:solidFill>
                  <a:srgbClr val="FF0000"/>
                </a:solidFill>
              </a:rPr>
              <a:t>**Arizona Constitution training is only required for Social Science, Social Studies, and History certification.</a:t>
            </a:r>
          </a:p>
          <a:p>
            <a:pPr marL="0" indent="0" fontAlgn="base">
              <a:buNone/>
            </a:pPr>
            <a:r>
              <a:rPr lang="en-US" sz="1800" i="1" dirty="0">
                <a:solidFill>
                  <a:srgbClr val="FF0000"/>
                </a:solidFill>
              </a:rPr>
              <a:t>***Social Studies certification candidates must complete these training requirements within one year of receiving the Intern Certificate.</a:t>
            </a:r>
          </a:p>
        </p:txBody>
      </p:sp>
    </p:spTree>
    <p:extLst>
      <p:ext uri="{BB962C8B-B14F-4D97-AF65-F5344CB8AC3E}">
        <p14:creationId xmlns:p14="http://schemas.microsoft.com/office/powerpoint/2010/main" val="1978493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43A09-3EA1-2344-8B85-64A8C05B6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Cost?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1382-5EA6-DE40-A712-E3001E6B920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2680968"/>
            <a:ext cx="4343400" cy="4024632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Installment Plan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dirty="0"/>
              <a:t>9 payments of </a:t>
            </a:r>
            <a:r>
              <a:rPr lang="en-US" sz="3200" b="1" dirty="0">
                <a:solidFill>
                  <a:srgbClr val="7E0000"/>
                </a:solidFill>
              </a:rPr>
              <a:t>$298</a:t>
            </a:r>
          </a:p>
          <a:p>
            <a:pPr marL="0" indent="0">
              <a:buNone/>
            </a:pPr>
            <a:r>
              <a:rPr lang="en-US" sz="3200" dirty="0"/>
              <a:t>= </a:t>
            </a:r>
            <a:r>
              <a:rPr lang="en-US" sz="3200"/>
              <a:t>$2,682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Payment due on the 15</a:t>
            </a:r>
            <a:r>
              <a:rPr lang="en-US" sz="1800" baseline="30000" dirty="0"/>
              <a:t>th</a:t>
            </a:r>
            <a:r>
              <a:rPr lang="en-US" sz="1800" dirty="0"/>
              <a:t> </a:t>
            </a:r>
          </a:p>
          <a:p>
            <a:pPr marL="0" indent="0">
              <a:buNone/>
            </a:pPr>
            <a:r>
              <a:rPr lang="en-US" sz="1800" dirty="0"/>
              <a:t>of each month.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Enroll via application. Cannot enroll online.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C0CD3-9DD1-484C-8228-84F00F892DC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953000" y="2679192"/>
            <a:ext cx="3822192" cy="344728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One Time Payment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>
                <a:solidFill>
                  <a:srgbClr val="7E0000"/>
                </a:solidFill>
              </a:rPr>
              <a:t>$1,900 -$2,200*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i="1" dirty="0"/>
              <a:t>*check website for current promotion</a:t>
            </a:r>
          </a:p>
          <a:p>
            <a:pPr marL="0" indent="0" algn="ctr">
              <a:buNone/>
            </a:pPr>
            <a:endParaRPr lang="en-US" sz="1800" i="1" dirty="0"/>
          </a:p>
          <a:p>
            <a:pPr marL="0" indent="0">
              <a:buNone/>
            </a:pPr>
            <a:r>
              <a:rPr lang="en-US" sz="1800" dirty="0"/>
              <a:t>Enroll online at any time!</a:t>
            </a:r>
          </a:p>
        </p:txBody>
      </p:sp>
    </p:spTree>
    <p:extLst>
      <p:ext uri="{BB962C8B-B14F-4D97-AF65-F5344CB8AC3E}">
        <p14:creationId xmlns:p14="http://schemas.microsoft.com/office/powerpoint/2010/main" val="3101775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latin typeface="Urbano Lt Cond" pitchFamily="34" charset="0"/>
              </a:rPr>
              <a:t>That’s a lot of information</a:t>
            </a:r>
            <a:r>
              <a:rPr lang="mr-IN" sz="5400" dirty="0">
                <a:latin typeface="Urbano Lt Cond" pitchFamily="34" charset="0"/>
              </a:rPr>
              <a:t>…</a:t>
            </a:r>
            <a:endParaRPr lang="en-US" sz="5400" dirty="0">
              <a:latin typeface="Urbano Lt Con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676654" y="2953512"/>
            <a:ext cx="8010145" cy="3447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/>
              <a:t>We know. That’s why we have every step on our website, with links to relevant forms and departments.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www.americanboard.org/</a:t>
            </a:r>
            <a:r>
              <a:rPr lang="en-US" sz="3600" b="1" dirty="0" err="1">
                <a:solidFill>
                  <a:srgbClr val="FF0000"/>
                </a:solidFill>
              </a:rPr>
              <a:t>arizona</a:t>
            </a:r>
            <a:r>
              <a:rPr lang="en-US" sz="3600" b="1" dirty="0">
                <a:solidFill>
                  <a:srgbClr val="FF0000"/>
                </a:solidFill>
              </a:rPr>
              <a:t>/</a:t>
            </a:r>
          </a:p>
          <a:p>
            <a:pPr marL="0" indent="0">
              <a:buNone/>
            </a:pPr>
            <a:endParaRPr lang="en-US" sz="1100" b="1" dirty="0"/>
          </a:p>
          <a:p>
            <a:pPr marL="0" indent="0">
              <a:buNone/>
            </a:pPr>
            <a:r>
              <a:rPr lang="en-US" sz="2800" dirty="0"/>
              <a:t>Also, if you have questions, our Enrollment team is on call to help you. 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FF0000"/>
                </a:solidFill>
              </a:rPr>
              <a:t>1-877-669-2228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782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ustom 2">
      <a:dk1>
        <a:sysClr val="windowText" lastClr="000000"/>
      </a:dk1>
      <a:lt1>
        <a:sysClr val="window" lastClr="FFFFFF"/>
      </a:lt1>
      <a:dk2>
        <a:srgbClr val="073E87"/>
      </a:dk2>
      <a:lt2>
        <a:srgbClr val="073E87"/>
      </a:lt2>
      <a:accent1>
        <a:srgbClr val="073E87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595</TotalTime>
  <Words>789</Words>
  <Application>Microsoft Macintosh PowerPoint</Application>
  <PresentationFormat>On-screen Show (4:3)</PresentationFormat>
  <Paragraphs>106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Adobe Devanagari</vt:lpstr>
      <vt:lpstr>Arial</vt:lpstr>
      <vt:lpstr>Calibri</vt:lpstr>
      <vt:lpstr>Candara</vt:lpstr>
      <vt:lpstr>FullerSansDT ExtraBold</vt:lpstr>
      <vt:lpstr>FullerSansDT ExtraLight</vt:lpstr>
      <vt:lpstr>Mangal</vt:lpstr>
      <vt:lpstr>Symbol</vt:lpstr>
      <vt:lpstr>Urbano Lt Cond</vt:lpstr>
      <vt:lpstr>Waveform</vt:lpstr>
      <vt:lpstr>Program Overview for Arizona</vt:lpstr>
      <vt:lpstr>Who We Are, What We Do</vt:lpstr>
      <vt:lpstr>How It Works</vt:lpstr>
      <vt:lpstr>How It Works</vt:lpstr>
      <vt:lpstr>How It Works</vt:lpstr>
      <vt:lpstr>How It Works</vt:lpstr>
      <vt:lpstr>How It Works</vt:lpstr>
      <vt:lpstr>How Much Does It Cost?</vt:lpstr>
      <vt:lpstr>That’s a lot of information…</vt:lpstr>
      <vt:lpstr>Why American Board?</vt:lpstr>
      <vt:lpstr>Free Trial</vt:lpstr>
      <vt:lpstr>Contact Information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lhowell</dc:creator>
  <cp:lastModifiedBy>Lisa Howell</cp:lastModifiedBy>
  <cp:revision>33</cp:revision>
  <dcterms:created xsi:type="dcterms:W3CDTF">2016-03-07T20:46:25Z</dcterms:created>
  <dcterms:modified xsi:type="dcterms:W3CDTF">2018-08-28T18:15:47Z</dcterms:modified>
</cp:coreProperties>
</file>